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30"/>
  </p:handoutMasterIdLst>
  <p:sldIdLst>
    <p:sldId id="256" r:id="rId2"/>
    <p:sldId id="257" r:id="rId3"/>
    <p:sldId id="285" r:id="rId4"/>
    <p:sldId id="259" r:id="rId5"/>
    <p:sldId id="260" r:id="rId6"/>
    <p:sldId id="269" r:id="rId7"/>
    <p:sldId id="261" r:id="rId8"/>
    <p:sldId id="272" r:id="rId9"/>
    <p:sldId id="271" r:id="rId10"/>
    <p:sldId id="270" r:id="rId11"/>
    <p:sldId id="273" r:id="rId12"/>
    <p:sldId id="274" r:id="rId13"/>
    <p:sldId id="275" r:id="rId14"/>
    <p:sldId id="262" r:id="rId15"/>
    <p:sldId id="281" r:id="rId16"/>
    <p:sldId id="280" r:id="rId17"/>
    <p:sldId id="279" r:id="rId18"/>
    <p:sldId id="264" r:id="rId19"/>
    <p:sldId id="266" r:id="rId20"/>
    <p:sldId id="286" r:id="rId21"/>
    <p:sldId id="283" r:id="rId22"/>
    <p:sldId id="265" r:id="rId23"/>
    <p:sldId id="276" r:id="rId24"/>
    <p:sldId id="278" r:id="rId25"/>
    <p:sldId id="268" r:id="rId26"/>
    <p:sldId id="287" r:id="rId27"/>
    <p:sldId id="263" r:id="rId28"/>
    <p:sldId id="288" r:id="rId29"/>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74540765-094D-4E7F-B196-3773BDFCDCB9}" type="datetimeFigureOut">
              <a:rPr lang="en-US" smtClean="0"/>
              <a:t>3/21/2022</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192FDF1B-DD99-4552-B508-C044119D54F8}" type="slidenum">
              <a:rPr lang="en-US" smtClean="0"/>
              <a:t>‹#›</a:t>
            </a:fld>
            <a:endParaRPr lang="en-US"/>
          </a:p>
        </p:txBody>
      </p:sp>
    </p:spTree>
    <p:extLst>
      <p:ext uri="{BB962C8B-B14F-4D97-AF65-F5344CB8AC3E}">
        <p14:creationId xmlns:p14="http://schemas.microsoft.com/office/powerpoint/2010/main" val="13152893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3/21/2022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4-h.extension.uconn.edu/explorers/"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forms.gle/oX91KFNRJ2MdYSbN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4-h.extension.uconn.edu/explorers/" TargetMode="External"/><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UConn 4-H Explorers Program</a:t>
            </a:r>
          </a:p>
        </p:txBody>
      </p:sp>
      <p:sp>
        <p:nvSpPr>
          <p:cNvPr id="3" name="Subtitle 2"/>
          <p:cNvSpPr>
            <a:spLocks noGrp="1"/>
          </p:cNvSpPr>
          <p:nvPr>
            <p:ph type="subTitle" idx="1"/>
          </p:nvPr>
        </p:nvSpPr>
        <p:spPr/>
        <p:txBody>
          <a:bodyPr/>
          <a:lstStyle/>
          <a:p>
            <a:r>
              <a:rPr lang="en-US" dirty="0"/>
              <a:t>4-H for 5-6 year olds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2152" y="3227685"/>
            <a:ext cx="4695825" cy="3390900"/>
          </a:xfrm>
          <a:prstGeom prst="rect">
            <a:avLst/>
          </a:prstGeom>
        </p:spPr>
      </p:pic>
    </p:spTree>
    <p:extLst>
      <p:ext uri="{BB962C8B-B14F-4D97-AF65-F5344CB8AC3E}">
        <p14:creationId xmlns:p14="http://schemas.microsoft.com/office/powerpoint/2010/main" val="666618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168" y="1394889"/>
            <a:ext cx="8553292" cy="2996807"/>
          </a:xfrm>
          <a:prstGeom prst="rect">
            <a:avLst/>
          </a:prstGeom>
        </p:spPr>
      </p:pic>
    </p:spTree>
    <p:extLst>
      <p:ext uri="{BB962C8B-B14F-4D97-AF65-F5344CB8AC3E}">
        <p14:creationId xmlns:p14="http://schemas.microsoft.com/office/powerpoint/2010/main" val="1295471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7335" y="540913"/>
            <a:ext cx="8596668" cy="5847008"/>
          </a:xfrm>
        </p:spPr>
        <p:txBody>
          <a:bodyPr>
            <a:normAutofit lnSpcReduction="10000"/>
          </a:bodyPr>
          <a:lstStyle/>
          <a:p>
            <a:r>
              <a:rPr lang="en-US" sz="2800" dirty="0"/>
              <a:t>Social Development</a:t>
            </a:r>
          </a:p>
          <a:p>
            <a:pPr marL="342900" indent="-342900">
              <a:buFont typeface="Arial" panose="020B0604020202020204" pitchFamily="34" charset="0"/>
              <a:buChar char="•"/>
            </a:pPr>
            <a:r>
              <a:rPr lang="en-US" dirty="0"/>
              <a:t>Developing cooperative play. Prefer to work in small groups (2-3). May need to be “first”, “best,” and a bit bossy.</a:t>
            </a:r>
          </a:p>
          <a:p>
            <a:pPr marL="342900" indent="-342900">
              <a:buFont typeface="Arial" panose="020B0604020202020204" pitchFamily="34" charset="0"/>
              <a:buChar char="•"/>
            </a:pPr>
            <a:r>
              <a:rPr lang="en-US" dirty="0"/>
              <a:t>Like being part of and around family. Attached to primary caregiver.</a:t>
            </a:r>
          </a:p>
          <a:p>
            <a:pPr marL="342900" indent="-342900">
              <a:buFont typeface="Arial" panose="020B0604020202020204" pitchFamily="34" charset="0"/>
              <a:buChar char="•"/>
            </a:pPr>
            <a:r>
              <a:rPr lang="en-US" dirty="0"/>
              <a:t>Begin to </a:t>
            </a:r>
            <a:r>
              <a:rPr lang="en-US" dirty="0" smtClean="0"/>
              <a:t>internalize adult </a:t>
            </a:r>
            <a:r>
              <a:rPr lang="en-US" dirty="0"/>
              <a:t>feelings toward religion, ethnic groups, and money.</a:t>
            </a:r>
          </a:p>
          <a:p>
            <a:pPr marL="342900" indent="-342900">
              <a:buFont typeface="Arial" panose="020B0604020202020204" pitchFamily="34" charset="0"/>
              <a:buChar char="•"/>
            </a:pPr>
            <a:r>
              <a:rPr lang="en-US" dirty="0"/>
              <a:t>Can be unkind to others, but extremely sensitive to criticism of self.</a:t>
            </a:r>
          </a:p>
          <a:p>
            <a:pPr marL="342900" indent="-342900">
              <a:buFont typeface="Arial" panose="020B0604020202020204" pitchFamily="34" charset="0"/>
              <a:buChar char="•"/>
            </a:pPr>
            <a:r>
              <a:rPr lang="en-US" dirty="0"/>
              <a:t>Can engage in group discussion.</a:t>
            </a:r>
          </a:p>
          <a:p>
            <a:r>
              <a:rPr lang="en-US" dirty="0"/>
              <a:t>In Your Club:</a:t>
            </a:r>
          </a:p>
          <a:p>
            <a:pPr marL="342900" indent="-342900">
              <a:buFont typeface="Wingdings" panose="05000000000000000000" pitchFamily="2" charset="2"/>
              <a:buChar char="v"/>
            </a:pPr>
            <a:r>
              <a:rPr lang="en-US" dirty="0"/>
              <a:t>Avoid competition that select a “winner” or “best person”.</a:t>
            </a:r>
          </a:p>
          <a:p>
            <a:pPr marL="342900" indent="-342900">
              <a:buFont typeface="Wingdings" panose="05000000000000000000" pitchFamily="2" charset="2"/>
              <a:buChar char="v"/>
            </a:pPr>
            <a:r>
              <a:rPr lang="en-US" dirty="0"/>
              <a:t>Promote social activities that appreciate and emphasize diversity.</a:t>
            </a:r>
          </a:p>
          <a:p>
            <a:pPr marL="342900" indent="-342900">
              <a:buFont typeface="Wingdings" panose="05000000000000000000" pitchFamily="2" charset="2"/>
              <a:buChar char="v"/>
            </a:pPr>
            <a:r>
              <a:rPr lang="en-US" dirty="0"/>
              <a:t>Develop projects and activities that involve or focus on family.</a:t>
            </a:r>
          </a:p>
          <a:p>
            <a:pPr marL="342900" indent="-342900">
              <a:buFont typeface="Wingdings" panose="05000000000000000000" pitchFamily="2" charset="2"/>
              <a:buChar char="v"/>
            </a:pPr>
            <a:r>
              <a:rPr lang="en-US" dirty="0"/>
              <a:t>Help children develop friendships, through sharing, taking turns, following rules, being trustworthy (not tattling).</a:t>
            </a:r>
          </a:p>
          <a:p>
            <a:pPr marL="342900" indent="-342900">
              <a:buFont typeface="Wingdings" panose="05000000000000000000" pitchFamily="2" charset="2"/>
              <a:buChar char="v"/>
            </a:pPr>
            <a:r>
              <a:rPr lang="en-US" dirty="0"/>
              <a:t>Introduce “the art of social graces”.</a:t>
            </a:r>
          </a:p>
          <a:p>
            <a:pPr marL="342900" indent="-342900">
              <a:buFont typeface="Wingdings" panose="05000000000000000000" pitchFamily="2" charset="2"/>
              <a:buChar char="v"/>
            </a:pPr>
            <a:endParaRPr lang="en-US" dirty="0"/>
          </a:p>
        </p:txBody>
      </p:sp>
    </p:spTree>
    <p:extLst>
      <p:ext uri="{BB962C8B-B14F-4D97-AF65-F5344CB8AC3E}">
        <p14:creationId xmlns:p14="http://schemas.microsoft.com/office/powerpoint/2010/main" val="1745008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656" y="1148432"/>
            <a:ext cx="8562407" cy="3565236"/>
          </a:xfrm>
          <a:prstGeom prst="rect">
            <a:avLst/>
          </a:prstGeom>
        </p:spPr>
      </p:pic>
    </p:spTree>
    <p:extLst>
      <p:ext uri="{BB962C8B-B14F-4D97-AF65-F5344CB8AC3E}">
        <p14:creationId xmlns:p14="http://schemas.microsoft.com/office/powerpoint/2010/main" val="3439884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7335" y="540913"/>
            <a:ext cx="8596668" cy="5847008"/>
          </a:xfrm>
        </p:spPr>
        <p:txBody>
          <a:bodyPr>
            <a:normAutofit lnSpcReduction="10000"/>
          </a:bodyPr>
          <a:lstStyle/>
          <a:p>
            <a:r>
              <a:rPr lang="en-US" sz="2800" dirty="0"/>
              <a:t>Emotional Development</a:t>
            </a:r>
          </a:p>
          <a:p>
            <a:pPr marL="342900" indent="-342900">
              <a:buFont typeface="Arial" panose="020B0604020202020204" pitchFamily="34" charset="0"/>
              <a:buChar char="•"/>
            </a:pPr>
            <a:r>
              <a:rPr lang="en-US" dirty="0"/>
              <a:t>Strong desire for affection, like adult attention.</a:t>
            </a:r>
          </a:p>
          <a:p>
            <a:pPr marL="342900" indent="-342900">
              <a:buFont typeface="Arial" panose="020B0604020202020204" pitchFamily="34" charset="0"/>
              <a:buChar char="•"/>
            </a:pPr>
            <a:r>
              <a:rPr lang="en-US" dirty="0"/>
              <a:t>Get upset with changes in plans and routines.</a:t>
            </a:r>
          </a:p>
          <a:p>
            <a:pPr marL="342900" indent="-342900">
              <a:buFont typeface="Arial" panose="020B0604020202020204" pitchFamily="34" charset="0"/>
              <a:buChar char="•"/>
            </a:pPr>
            <a:r>
              <a:rPr lang="en-US" dirty="0"/>
              <a:t>Say what they think.</a:t>
            </a:r>
          </a:p>
          <a:p>
            <a:pPr marL="342900" indent="-342900">
              <a:buFont typeface="Arial" panose="020B0604020202020204" pitchFamily="34" charset="0"/>
              <a:buChar char="•"/>
            </a:pPr>
            <a:r>
              <a:rPr lang="en-US" dirty="0"/>
              <a:t>May claim a task is too hard rather than admit being scared.</a:t>
            </a:r>
          </a:p>
          <a:p>
            <a:pPr marL="342900" indent="-342900">
              <a:buFont typeface="Arial" panose="020B0604020202020204" pitchFamily="34" charset="0"/>
              <a:buChar char="•"/>
            </a:pPr>
            <a:r>
              <a:rPr lang="en-US" dirty="0"/>
              <a:t>Cooperative and helpful; want to please.</a:t>
            </a:r>
          </a:p>
          <a:p>
            <a:r>
              <a:rPr lang="en-US" dirty="0"/>
              <a:t>In Your Club:</a:t>
            </a:r>
          </a:p>
          <a:p>
            <a:pPr marL="342900" indent="-342900">
              <a:buFont typeface="Wingdings" panose="05000000000000000000" pitchFamily="2" charset="2"/>
              <a:buChar char="v"/>
            </a:pPr>
            <a:r>
              <a:rPr lang="en-US" dirty="0"/>
              <a:t>Provide many encouraging words for effort.</a:t>
            </a:r>
          </a:p>
          <a:p>
            <a:pPr marL="342900" indent="-342900">
              <a:buFont typeface="Wingdings" panose="05000000000000000000" pitchFamily="2" charset="2"/>
              <a:buChar char="v"/>
            </a:pPr>
            <a:r>
              <a:rPr lang="en-US" dirty="0"/>
              <a:t>Provide many opportunities for adult interaction with children.</a:t>
            </a:r>
          </a:p>
          <a:p>
            <a:pPr marL="342900" indent="-342900">
              <a:buFont typeface="Wingdings" panose="05000000000000000000" pitchFamily="2" charset="2"/>
              <a:buChar char="v"/>
            </a:pPr>
            <a:r>
              <a:rPr lang="en-US" dirty="0"/>
              <a:t>Involve them in doing things for others.</a:t>
            </a:r>
          </a:p>
          <a:p>
            <a:pPr marL="342900" indent="-342900">
              <a:buFont typeface="Wingdings" panose="05000000000000000000" pitchFamily="2" charset="2"/>
              <a:buChar char="v"/>
            </a:pPr>
            <a:r>
              <a:rPr lang="en-US" dirty="0"/>
              <a:t>Be sensitive when teaching a new concept or skill </a:t>
            </a:r>
            <a:r>
              <a:rPr lang="en-US" dirty="0">
                <a:solidFill>
                  <a:schemeClr val="bg1">
                    <a:lumMod val="50000"/>
                  </a:schemeClr>
                </a:solidFill>
              </a:rPr>
              <a:t>that a</a:t>
            </a:r>
            <a:r>
              <a:rPr lang="en-US" dirty="0"/>
              <a:t> child may resist. Break down into small steps and reinforce at each step.</a:t>
            </a:r>
          </a:p>
          <a:p>
            <a:pPr marL="342900" indent="-342900">
              <a:buFont typeface="Wingdings" panose="05000000000000000000" pitchFamily="2" charset="2"/>
              <a:buChar char="v"/>
            </a:pPr>
            <a:r>
              <a:rPr lang="en-US" dirty="0"/>
              <a:t>Provide meaningful, real ways to help, such as setting up for an activity.</a:t>
            </a:r>
          </a:p>
          <a:p>
            <a:pPr marL="342900" indent="-342900">
              <a:buFont typeface="Wingdings" panose="05000000000000000000" pitchFamily="2" charset="2"/>
              <a:buChar char="v"/>
            </a:pPr>
            <a:endParaRPr lang="en-US" dirty="0"/>
          </a:p>
        </p:txBody>
      </p:sp>
    </p:spTree>
    <p:extLst>
      <p:ext uri="{BB962C8B-B14F-4D97-AF65-F5344CB8AC3E}">
        <p14:creationId xmlns:p14="http://schemas.microsoft.com/office/powerpoint/2010/main" val="3910114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721217"/>
            <a:ext cx="8596668" cy="869848"/>
          </a:xfrm>
        </p:spPr>
        <p:txBody>
          <a:bodyPr/>
          <a:lstStyle/>
          <a:p>
            <a:r>
              <a:rPr lang="en-US" dirty="0"/>
              <a:t>Planning and Implementing</a:t>
            </a:r>
          </a:p>
        </p:txBody>
      </p:sp>
      <p:sp>
        <p:nvSpPr>
          <p:cNvPr id="3" name="Text Placeholder 2"/>
          <p:cNvSpPr>
            <a:spLocks noGrp="1"/>
          </p:cNvSpPr>
          <p:nvPr>
            <p:ph type="body" idx="1"/>
          </p:nvPr>
        </p:nvSpPr>
        <p:spPr>
          <a:xfrm>
            <a:off x="677335" y="1591065"/>
            <a:ext cx="8596668" cy="4668067"/>
          </a:xfrm>
        </p:spPr>
        <p:txBody>
          <a:bodyPr/>
          <a:lstStyle/>
          <a:p>
            <a:pPr marL="342900" indent="-342900">
              <a:buFont typeface="Wingdings" panose="05000000000000000000" pitchFamily="2" charset="2"/>
              <a:buChar char="v"/>
            </a:pPr>
            <a:r>
              <a:rPr lang="en-US" dirty="0"/>
              <a:t>Have space to be active and work freely.</a:t>
            </a:r>
          </a:p>
          <a:p>
            <a:pPr marL="342900" indent="-342900">
              <a:buFont typeface="Wingdings" panose="05000000000000000000" pitchFamily="2" charset="2"/>
              <a:buChar char="v"/>
            </a:pPr>
            <a:r>
              <a:rPr lang="en-US" dirty="0"/>
              <a:t>Be prepared with supplies- including ‘extras’ for </a:t>
            </a:r>
            <a:r>
              <a:rPr lang="en-US" dirty="0">
                <a:solidFill>
                  <a:schemeClr val="bg1">
                    <a:lumMod val="50000"/>
                  </a:schemeClr>
                </a:solidFill>
              </a:rPr>
              <a:t>those </a:t>
            </a:r>
            <a:r>
              <a:rPr lang="en-US" dirty="0"/>
              <a:t>youth who finish early</a:t>
            </a:r>
            <a:r>
              <a:rPr lang="en-US" dirty="0" smtClean="0"/>
              <a:t>! (this is where the 4-H </a:t>
            </a:r>
            <a:r>
              <a:rPr lang="en-US" dirty="0" err="1" smtClean="0"/>
              <a:t>Funworks</a:t>
            </a:r>
            <a:r>
              <a:rPr lang="en-US" dirty="0" smtClean="0"/>
              <a:t> come in handy!)</a:t>
            </a:r>
            <a:endParaRPr lang="en-US" dirty="0"/>
          </a:p>
          <a:p>
            <a:pPr marL="342900" indent="-342900">
              <a:buFont typeface="Wingdings" panose="05000000000000000000" pitchFamily="2" charset="2"/>
              <a:buChar char="v"/>
            </a:pPr>
            <a:r>
              <a:rPr lang="en-US" dirty="0"/>
              <a:t>Maintain a supportive atmosphere.</a:t>
            </a:r>
          </a:p>
          <a:p>
            <a:pPr marL="342900" indent="-342900">
              <a:buFont typeface="Wingdings" panose="05000000000000000000" pitchFamily="2" charset="2"/>
              <a:buChar char="v"/>
            </a:pPr>
            <a:r>
              <a:rPr lang="en-US" dirty="0"/>
              <a:t>Always make time to talk about what happened, providing positive feedback and recognition to each individual.</a:t>
            </a:r>
          </a:p>
          <a:p>
            <a:pPr marL="342900" indent="-342900">
              <a:buFont typeface="Wingdings" panose="05000000000000000000" pitchFamily="2" charset="2"/>
              <a:buChar char="v"/>
            </a:pPr>
            <a:r>
              <a:rPr lang="en-US" dirty="0"/>
              <a:t>Keep Adult/Child ration to 1/6 or less whenever possible.</a:t>
            </a:r>
          </a:p>
          <a:p>
            <a:pPr marL="342900" indent="-342900">
              <a:buFont typeface="Wingdings" panose="05000000000000000000" pitchFamily="2" charset="2"/>
              <a:buChar char="v"/>
            </a:pPr>
            <a:r>
              <a:rPr lang="en-US" dirty="0"/>
              <a:t>Use </a:t>
            </a:r>
            <a:r>
              <a:rPr lang="en-US" dirty="0">
                <a:solidFill>
                  <a:schemeClr val="bg1">
                    <a:lumMod val="50000"/>
                  </a:schemeClr>
                </a:solidFill>
              </a:rPr>
              <a:t>only</a:t>
            </a:r>
            <a:r>
              <a:rPr lang="en-US" dirty="0">
                <a:solidFill>
                  <a:srgbClr val="00B050"/>
                </a:solidFill>
              </a:rPr>
              <a:t> </a:t>
            </a:r>
            <a:r>
              <a:rPr lang="en-US" dirty="0"/>
              <a:t>the provided UConn 4-H Explorers curriculum choices. We know Pinterest is seductive, please resist!</a:t>
            </a:r>
          </a:p>
          <a:p>
            <a:pPr marL="342900" indent="-342900">
              <a:buFont typeface="Wingdings" panose="05000000000000000000" pitchFamily="2" charset="2"/>
              <a:buChar char="v"/>
            </a:pPr>
            <a:r>
              <a:rPr lang="en-US" dirty="0"/>
              <a:t>Share responsibilities with other adults and teen assistants, planning ahead of time so everyone is prepared.</a:t>
            </a:r>
          </a:p>
          <a:p>
            <a:endParaRPr lang="en-US" dirty="0"/>
          </a:p>
        </p:txBody>
      </p:sp>
    </p:spTree>
    <p:extLst>
      <p:ext uri="{BB962C8B-B14F-4D97-AF65-F5344CB8AC3E}">
        <p14:creationId xmlns:p14="http://schemas.microsoft.com/office/powerpoint/2010/main" val="656308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43944"/>
            <a:ext cx="8596668" cy="844090"/>
          </a:xfrm>
        </p:spPr>
        <p:txBody>
          <a:bodyPr/>
          <a:lstStyle/>
          <a:p>
            <a:r>
              <a:rPr lang="en-US" dirty="0"/>
              <a:t>Suggested Meeting Outline</a:t>
            </a:r>
          </a:p>
        </p:txBody>
      </p:sp>
      <p:sp>
        <p:nvSpPr>
          <p:cNvPr id="3" name="Text Placeholder 2"/>
          <p:cNvSpPr>
            <a:spLocks noGrp="1"/>
          </p:cNvSpPr>
          <p:nvPr>
            <p:ph type="body" idx="1"/>
          </p:nvPr>
        </p:nvSpPr>
        <p:spPr>
          <a:xfrm>
            <a:off x="677335" y="1661375"/>
            <a:ext cx="8596668" cy="3726473"/>
          </a:xfrm>
        </p:spPr>
        <p:txBody>
          <a:bodyPr/>
          <a:lstStyle/>
          <a:p>
            <a:pPr marL="342900" indent="-342900">
              <a:buFont typeface="Wingdings" panose="05000000000000000000" pitchFamily="2" charset="2"/>
              <a:buChar char="v"/>
            </a:pPr>
            <a:r>
              <a:rPr lang="en-US" dirty="0"/>
              <a:t>Welcome</a:t>
            </a:r>
          </a:p>
          <a:p>
            <a:pPr marL="342900" indent="-342900">
              <a:buFont typeface="Wingdings" panose="05000000000000000000" pitchFamily="2" charset="2"/>
              <a:buChar char="v"/>
            </a:pPr>
            <a:r>
              <a:rPr lang="en-US" dirty="0"/>
              <a:t>Pledge of Allegiance and 4-H Pledge</a:t>
            </a:r>
          </a:p>
          <a:p>
            <a:pPr marL="342900" indent="-342900">
              <a:buFont typeface="Wingdings" panose="05000000000000000000" pitchFamily="2" charset="2"/>
              <a:buChar char="v"/>
            </a:pPr>
            <a:r>
              <a:rPr lang="en-US" dirty="0"/>
              <a:t>Learning Activity</a:t>
            </a:r>
          </a:p>
          <a:p>
            <a:pPr marL="342900" indent="-342900">
              <a:buFont typeface="Wingdings" panose="05000000000000000000" pitchFamily="2" charset="2"/>
              <a:buChar char="v"/>
            </a:pPr>
            <a:r>
              <a:rPr lang="en-US" dirty="0"/>
              <a:t>Recreational Activity</a:t>
            </a:r>
          </a:p>
          <a:p>
            <a:pPr marL="342900" indent="-342900">
              <a:buFont typeface="Wingdings" panose="05000000000000000000" pitchFamily="2" charset="2"/>
              <a:buChar char="v"/>
            </a:pPr>
            <a:r>
              <a:rPr lang="en-US" dirty="0"/>
              <a:t>Refreshment</a:t>
            </a:r>
          </a:p>
          <a:p>
            <a:pPr marL="342900" indent="-342900">
              <a:buFont typeface="Wingdings" panose="05000000000000000000" pitchFamily="2" charset="2"/>
              <a:buChar char="v"/>
            </a:pPr>
            <a:r>
              <a:rPr lang="en-US" dirty="0"/>
              <a:t>Learning Activity</a:t>
            </a:r>
          </a:p>
          <a:p>
            <a:pPr marL="342900" indent="-342900">
              <a:buFont typeface="Wingdings" panose="05000000000000000000" pitchFamily="2" charset="2"/>
              <a:buChar char="v"/>
            </a:pPr>
            <a:r>
              <a:rPr lang="en-US" dirty="0"/>
              <a:t>Reflection</a:t>
            </a:r>
          </a:p>
        </p:txBody>
      </p:sp>
      <p:sp>
        <p:nvSpPr>
          <p:cNvPr id="4" name="TextBox 3"/>
          <p:cNvSpPr txBox="1"/>
          <p:nvPr/>
        </p:nvSpPr>
        <p:spPr>
          <a:xfrm>
            <a:off x="1377538" y="5023262"/>
            <a:ext cx="7564956" cy="369332"/>
          </a:xfrm>
          <a:prstGeom prst="rect">
            <a:avLst/>
          </a:prstGeom>
          <a:noFill/>
        </p:spPr>
        <p:txBody>
          <a:bodyPr wrap="none" rtlCol="0">
            <a:spAutoFit/>
          </a:bodyPr>
          <a:lstStyle/>
          <a:p>
            <a:r>
              <a:rPr lang="en-US" dirty="0"/>
              <a:t>A planning worksheet is available </a:t>
            </a:r>
            <a:r>
              <a:rPr lang="en-US" dirty="0" smtClean="0"/>
              <a:t>on the </a:t>
            </a:r>
            <a:r>
              <a:rPr lang="en-US" dirty="0" smtClean="0">
                <a:hlinkClick r:id="rId2"/>
              </a:rPr>
              <a:t>UConn 4-H Explorers website </a:t>
            </a:r>
            <a:r>
              <a:rPr lang="en-US" dirty="0" smtClean="0"/>
              <a:t>!</a:t>
            </a:r>
            <a:endParaRPr lang="en-US" dirty="0">
              <a:solidFill>
                <a:srgbClr val="FF0000"/>
              </a:solidFill>
            </a:endParaRPr>
          </a:p>
        </p:txBody>
      </p:sp>
    </p:spTree>
    <p:extLst>
      <p:ext uri="{BB962C8B-B14F-4D97-AF65-F5344CB8AC3E}">
        <p14:creationId xmlns:p14="http://schemas.microsoft.com/office/powerpoint/2010/main" val="758099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95459"/>
            <a:ext cx="8596668" cy="869848"/>
          </a:xfrm>
        </p:spPr>
        <p:txBody>
          <a:bodyPr/>
          <a:lstStyle/>
          <a:p>
            <a:r>
              <a:rPr lang="en-US" dirty="0"/>
              <a:t>A Successful Explorers Meeting</a:t>
            </a:r>
          </a:p>
        </p:txBody>
      </p:sp>
      <p:sp>
        <p:nvSpPr>
          <p:cNvPr id="3" name="Text Placeholder 2"/>
          <p:cNvSpPr>
            <a:spLocks noGrp="1"/>
          </p:cNvSpPr>
          <p:nvPr>
            <p:ph type="body" idx="1"/>
          </p:nvPr>
        </p:nvSpPr>
        <p:spPr>
          <a:xfrm>
            <a:off x="677335" y="1565307"/>
            <a:ext cx="8596668" cy="3822541"/>
          </a:xfrm>
        </p:spPr>
        <p:txBody>
          <a:bodyPr>
            <a:normAutofit lnSpcReduction="10000"/>
          </a:bodyPr>
          <a:lstStyle/>
          <a:p>
            <a:pPr marL="342900" indent="-342900">
              <a:buFont typeface="Wingdings" panose="05000000000000000000" pitchFamily="2" charset="2"/>
              <a:buChar char="v"/>
            </a:pPr>
            <a:r>
              <a:rPr lang="en-US" dirty="0">
                <a:solidFill>
                  <a:schemeClr val="bg1">
                    <a:lumMod val="50000"/>
                  </a:schemeClr>
                </a:solidFill>
              </a:rPr>
              <a:t>The messier, the better.</a:t>
            </a:r>
          </a:p>
          <a:p>
            <a:pPr marL="342900" indent="-342900">
              <a:buFont typeface="Wingdings" panose="05000000000000000000" pitchFamily="2" charset="2"/>
              <a:buChar char="v"/>
            </a:pPr>
            <a:r>
              <a:rPr lang="en-US" dirty="0"/>
              <a:t>Short &amp; quick.</a:t>
            </a:r>
          </a:p>
          <a:p>
            <a:pPr marL="342900" indent="-342900">
              <a:buFont typeface="Wingdings" panose="05000000000000000000" pitchFamily="2" charset="2"/>
              <a:buChar char="v"/>
            </a:pPr>
            <a:r>
              <a:rPr lang="en-US" dirty="0"/>
              <a:t>Active &amp; action-oriented</a:t>
            </a:r>
          </a:p>
          <a:p>
            <a:pPr marL="342900" indent="-342900">
              <a:buFont typeface="Wingdings" panose="05000000000000000000" pitchFamily="2" charset="2"/>
              <a:buChar char="v"/>
            </a:pPr>
            <a:r>
              <a:rPr lang="en-US" dirty="0"/>
              <a:t>Outdoors works well.</a:t>
            </a:r>
          </a:p>
          <a:p>
            <a:pPr marL="342900" indent="-342900">
              <a:buFont typeface="Wingdings" panose="05000000000000000000" pitchFamily="2" charset="2"/>
              <a:buChar char="v"/>
            </a:pPr>
            <a:r>
              <a:rPr lang="en-US" dirty="0"/>
              <a:t>Hands-on.</a:t>
            </a:r>
          </a:p>
          <a:p>
            <a:pPr marL="342900" indent="-342900">
              <a:buFont typeface="Wingdings" panose="05000000000000000000" pitchFamily="2" charset="2"/>
              <a:buChar char="v"/>
            </a:pPr>
            <a:r>
              <a:rPr lang="en-US" dirty="0"/>
              <a:t>If you can eat it at the end that’s all the better.</a:t>
            </a:r>
          </a:p>
          <a:p>
            <a:pPr marL="342900" indent="-342900">
              <a:buFont typeface="Wingdings" panose="05000000000000000000" pitchFamily="2" charset="2"/>
              <a:buChar char="v"/>
            </a:pPr>
            <a:r>
              <a:rPr lang="en-US" dirty="0"/>
              <a:t>Supervision ratio is key- keep it small.</a:t>
            </a:r>
          </a:p>
          <a:p>
            <a:pPr marL="342900" indent="-342900">
              <a:buFont typeface="Wingdings" panose="05000000000000000000" pitchFamily="2" charset="2"/>
              <a:buChar char="v"/>
            </a:pPr>
            <a:r>
              <a:rPr lang="en-US" dirty="0"/>
              <a:t>Limit the range of choices </a:t>
            </a:r>
            <a:r>
              <a:rPr lang="en-US" dirty="0">
                <a:solidFill>
                  <a:schemeClr val="bg1">
                    <a:lumMod val="50000"/>
                  </a:schemeClr>
                </a:solidFill>
              </a:rPr>
              <a:t>to a few</a:t>
            </a:r>
            <a:r>
              <a:rPr lang="en-US" dirty="0"/>
              <a:t>.</a:t>
            </a:r>
          </a:p>
          <a:p>
            <a:pPr marL="342900" indent="-342900">
              <a:buFont typeface="Wingdings" panose="05000000000000000000" pitchFamily="2" charset="2"/>
              <a:buChar char="v"/>
            </a:pPr>
            <a:r>
              <a:rPr lang="en-US" dirty="0"/>
              <a:t>Gooey is good.</a:t>
            </a:r>
          </a:p>
        </p:txBody>
      </p:sp>
    </p:spTree>
    <p:extLst>
      <p:ext uri="{BB962C8B-B14F-4D97-AF65-F5344CB8AC3E}">
        <p14:creationId xmlns:p14="http://schemas.microsoft.com/office/powerpoint/2010/main" val="3945889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79549"/>
            <a:ext cx="8596668" cy="869848"/>
          </a:xfrm>
        </p:spPr>
        <p:txBody>
          <a:bodyPr/>
          <a:lstStyle/>
          <a:p>
            <a:r>
              <a:rPr lang="en-US" dirty="0"/>
              <a:t>Families are Important</a:t>
            </a:r>
          </a:p>
        </p:txBody>
      </p:sp>
      <p:sp>
        <p:nvSpPr>
          <p:cNvPr id="3" name="Text Placeholder 2"/>
          <p:cNvSpPr>
            <a:spLocks noGrp="1"/>
          </p:cNvSpPr>
          <p:nvPr>
            <p:ph type="body" idx="1"/>
          </p:nvPr>
        </p:nvSpPr>
        <p:spPr>
          <a:xfrm>
            <a:off x="677335" y="1449397"/>
            <a:ext cx="8596668" cy="5247617"/>
          </a:xfrm>
        </p:spPr>
        <p:txBody>
          <a:bodyPr/>
          <a:lstStyle/>
          <a:p>
            <a:r>
              <a:rPr lang="en-US" dirty="0"/>
              <a:t>Families are a vital part of 5-6 year-olds lives. We want them to be a part of their 4-H experience as well.</a:t>
            </a:r>
          </a:p>
          <a:p>
            <a:r>
              <a:rPr lang="en-US" dirty="0"/>
              <a:t>Parents can:</a:t>
            </a:r>
          </a:p>
          <a:p>
            <a:pPr marL="342900" indent="-342900">
              <a:buFont typeface="Wingdings" panose="05000000000000000000" pitchFamily="2" charset="2"/>
              <a:buChar char="v"/>
            </a:pPr>
            <a:r>
              <a:rPr lang="en-US" dirty="0"/>
              <a:t>Assist with transportation, help with activities, special events, and/or prepare refreshments.</a:t>
            </a:r>
          </a:p>
          <a:p>
            <a:pPr marL="342900" indent="-342900">
              <a:buFont typeface="Wingdings" panose="05000000000000000000" pitchFamily="2" charset="2"/>
              <a:buChar char="v"/>
            </a:pPr>
            <a:r>
              <a:rPr lang="en-US" dirty="0"/>
              <a:t>Praise all club members.</a:t>
            </a:r>
          </a:p>
          <a:p>
            <a:pPr marL="342900" indent="-342900">
              <a:buFont typeface="Wingdings" panose="05000000000000000000" pitchFamily="2" charset="2"/>
              <a:buChar char="v"/>
            </a:pPr>
            <a:r>
              <a:rPr lang="en-US" dirty="0"/>
              <a:t>Discuss with the </a:t>
            </a:r>
            <a:r>
              <a:rPr lang="en-US" dirty="0" smtClean="0"/>
              <a:t>4-H </a:t>
            </a:r>
            <a:r>
              <a:rPr lang="en-US" dirty="0">
                <a:solidFill>
                  <a:schemeClr val="bg1">
                    <a:lumMod val="50000"/>
                  </a:schemeClr>
                </a:solidFill>
              </a:rPr>
              <a:t>members</a:t>
            </a:r>
            <a:r>
              <a:rPr lang="en-US" dirty="0">
                <a:solidFill>
                  <a:srgbClr val="00B050"/>
                </a:solidFill>
              </a:rPr>
              <a:t> </a:t>
            </a:r>
            <a:r>
              <a:rPr lang="en-US" dirty="0"/>
              <a:t>what they learned and encourage skills. This also encourages the members to enjoy and like their activities.</a:t>
            </a:r>
          </a:p>
          <a:p>
            <a:pPr marL="342900" indent="-342900">
              <a:buFont typeface="Wingdings" panose="05000000000000000000" pitchFamily="2" charset="2"/>
              <a:buChar char="v"/>
            </a:pPr>
            <a:r>
              <a:rPr lang="en-US" dirty="0"/>
              <a:t>Provide strategies in working with their youth</a:t>
            </a:r>
            <a:r>
              <a:rPr lang="en-US" dirty="0">
                <a:solidFill>
                  <a:schemeClr val="bg1">
                    <a:lumMod val="50000"/>
                  </a:schemeClr>
                </a:solidFill>
              </a:rPr>
              <a:t>,</a:t>
            </a:r>
            <a:r>
              <a:rPr lang="en-US" dirty="0"/>
              <a:t> and </a:t>
            </a:r>
            <a:r>
              <a:rPr lang="en-US" dirty="0">
                <a:solidFill>
                  <a:schemeClr val="bg1">
                    <a:lumMod val="50000"/>
                  </a:schemeClr>
                </a:solidFill>
              </a:rPr>
              <a:t>also</a:t>
            </a:r>
            <a:r>
              <a:rPr lang="en-US" dirty="0"/>
              <a:t> gain understanding of 4-H, parenting, and this age group.</a:t>
            </a:r>
          </a:p>
          <a:p>
            <a:pPr marL="342900" indent="-342900">
              <a:buFont typeface="Wingdings" panose="05000000000000000000" pitchFamily="2" charset="2"/>
              <a:buChar char="v"/>
            </a:pPr>
            <a:r>
              <a:rPr lang="en-US" dirty="0"/>
              <a:t>Feel pride in the accomplishments of their child.</a:t>
            </a:r>
          </a:p>
          <a:p>
            <a:pPr marL="342900" indent="-342900">
              <a:buFont typeface="Wingdings" panose="05000000000000000000" pitchFamily="2" charset="2"/>
              <a:buChar char="v"/>
            </a:pPr>
            <a:r>
              <a:rPr lang="en-US" dirty="0"/>
              <a:t>Many parents/caregivers become 4-H volunteers.</a:t>
            </a:r>
          </a:p>
        </p:txBody>
      </p:sp>
    </p:spTree>
    <p:extLst>
      <p:ext uri="{BB962C8B-B14F-4D97-AF65-F5344CB8AC3E}">
        <p14:creationId xmlns:p14="http://schemas.microsoft.com/office/powerpoint/2010/main" val="385971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66670"/>
            <a:ext cx="8596668" cy="895606"/>
          </a:xfrm>
        </p:spPr>
        <p:txBody>
          <a:bodyPr/>
          <a:lstStyle/>
          <a:p>
            <a:r>
              <a:rPr lang="en-US" dirty="0"/>
              <a:t>Cooperative Learning</a:t>
            </a:r>
          </a:p>
        </p:txBody>
      </p:sp>
      <p:sp>
        <p:nvSpPr>
          <p:cNvPr id="3" name="Text Placeholder 2"/>
          <p:cNvSpPr>
            <a:spLocks noGrp="1"/>
          </p:cNvSpPr>
          <p:nvPr>
            <p:ph type="body" idx="1"/>
          </p:nvPr>
        </p:nvSpPr>
        <p:spPr>
          <a:xfrm>
            <a:off x="677335" y="1462276"/>
            <a:ext cx="8596668" cy="3925572"/>
          </a:xfrm>
        </p:spPr>
        <p:txBody>
          <a:bodyPr/>
          <a:lstStyle/>
          <a:p>
            <a:r>
              <a:rPr lang="en-US" dirty="0"/>
              <a:t>Cooperative learning is the best technique for the Explorers age group. While it takes longer to work in groups, it is especially effective in developing social skills.</a:t>
            </a:r>
          </a:p>
          <a:p>
            <a:pPr marL="342900" indent="-342900">
              <a:buFont typeface="Wingdings" panose="05000000000000000000" pitchFamily="2" charset="2"/>
              <a:buChar char="v"/>
            </a:pPr>
            <a:r>
              <a:rPr lang="en-US" dirty="0"/>
              <a:t>Leader acts as facilitator and should practice overcoming the tendency to step in and manage the small groups.</a:t>
            </a:r>
          </a:p>
          <a:p>
            <a:pPr marL="342900" indent="-342900">
              <a:buFont typeface="Wingdings" panose="05000000000000000000" pitchFamily="2" charset="2"/>
              <a:buChar char="v"/>
            </a:pPr>
            <a:r>
              <a:rPr lang="en-US" dirty="0" smtClean="0"/>
              <a:t>4-H</a:t>
            </a:r>
            <a:r>
              <a:rPr lang="en-US" dirty="0" smtClean="0">
                <a:solidFill>
                  <a:srgbClr val="FF0000"/>
                </a:solidFill>
              </a:rPr>
              <a:t> </a:t>
            </a:r>
            <a:r>
              <a:rPr lang="en-US" dirty="0">
                <a:solidFill>
                  <a:schemeClr val="bg1">
                    <a:lumMod val="50000"/>
                  </a:schemeClr>
                </a:solidFill>
              </a:rPr>
              <a:t>members</a:t>
            </a:r>
            <a:r>
              <a:rPr lang="en-US" dirty="0"/>
              <a:t> learn from each other.</a:t>
            </a:r>
          </a:p>
          <a:p>
            <a:pPr marL="342900" indent="-342900">
              <a:buFont typeface="Wingdings" panose="05000000000000000000" pitchFamily="2" charset="2"/>
              <a:buChar char="v"/>
            </a:pPr>
            <a:r>
              <a:rPr lang="en-US" dirty="0"/>
              <a:t>Guard against one or two members assuming all responsibility.</a:t>
            </a:r>
          </a:p>
          <a:p>
            <a:pPr marL="342900" indent="-342900">
              <a:buFont typeface="Wingdings" panose="05000000000000000000" pitchFamily="2" charset="2"/>
              <a:buChar char="v"/>
            </a:pPr>
            <a:r>
              <a:rPr lang="en-US" dirty="0"/>
              <a:t>Working together forms the basis for friendships, families, careers, and communities.</a:t>
            </a:r>
          </a:p>
        </p:txBody>
      </p:sp>
    </p:spTree>
    <p:extLst>
      <p:ext uri="{BB962C8B-B14F-4D97-AF65-F5344CB8AC3E}">
        <p14:creationId xmlns:p14="http://schemas.microsoft.com/office/powerpoint/2010/main" val="1841902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02276"/>
            <a:ext cx="8596668" cy="1539549"/>
          </a:xfrm>
        </p:spPr>
        <p:txBody>
          <a:bodyPr/>
          <a:lstStyle/>
          <a:p>
            <a:r>
              <a:rPr lang="en-US" dirty="0"/>
              <a:t>Positive Learning and Group Management</a:t>
            </a:r>
          </a:p>
        </p:txBody>
      </p:sp>
      <p:sp>
        <p:nvSpPr>
          <p:cNvPr id="3" name="Text Placeholder 2"/>
          <p:cNvSpPr>
            <a:spLocks noGrp="1"/>
          </p:cNvSpPr>
          <p:nvPr>
            <p:ph type="body" idx="1"/>
          </p:nvPr>
        </p:nvSpPr>
        <p:spPr>
          <a:xfrm>
            <a:off x="677335" y="2041825"/>
            <a:ext cx="8596668" cy="4320338"/>
          </a:xfrm>
        </p:spPr>
        <p:txBody>
          <a:bodyPr>
            <a:normAutofit fontScale="85000" lnSpcReduction="20000"/>
          </a:bodyPr>
          <a:lstStyle/>
          <a:p>
            <a:r>
              <a:rPr lang="en-US" dirty="0"/>
              <a:t>Children misbehave for many reasons, but most commonly because:</a:t>
            </a:r>
          </a:p>
          <a:p>
            <a:pPr marL="342900" indent="-342900">
              <a:buFont typeface="Wingdings" panose="05000000000000000000" pitchFamily="2" charset="2"/>
              <a:buChar char="v"/>
            </a:pPr>
            <a:r>
              <a:rPr lang="en-US" dirty="0"/>
              <a:t>A need for belonging, independence, mastery, or generosity is not being met.</a:t>
            </a:r>
          </a:p>
          <a:p>
            <a:pPr marL="342900" indent="-342900">
              <a:buFont typeface="Wingdings" panose="05000000000000000000" pitchFamily="2" charset="2"/>
              <a:buChar char="v"/>
            </a:pPr>
            <a:r>
              <a:rPr lang="en-US" dirty="0"/>
              <a:t>They don’t know what is expected.</a:t>
            </a:r>
          </a:p>
          <a:p>
            <a:pPr marL="342900" indent="-342900">
              <a:buFont typeface="Wingdings" panose="05000000000000000000" pitchFamily="2" charset="2"/>
              <a:buChar char="v"/>
            </a:pPr>
            <a:r>
              <a:rPr lang="en-US" dirty="0"/>
              <a:t>They haven’t learned what is appropriate in the given situation.</a:t>
            </a:r>
          </a:p>
          <a:p>
            <a:pPr marL="342900" indent="-342900">
              <a:buFont typeface="Wingdings" panose="05000000000000000000" pitchFamily="2" charset="2"/>
              <a:buChar char="v"/>
            </a:pPr>
            <a:r>
              <a:rPr lang="en-US" dirty="0"/>
              <a:t>They forget what to do.</a:t>
            </a:r>
          </a:p>
          <a:p>
            <a:r>
              <a:rPr lang="en-US" dirty="0"/>
              <a:t>Guide children by:</a:t>
            </a:r>
          </a:p>
          <a:p>
            <a:pPr marL="342900" indent="-342900">
              <a:buFont typeface="Wingdings" panose="05000000000000000000" pitchFamily="2" charset="2"/>
              <a:buChar char="v"/>
            </a:pPr>
            <a:r>
              <a:rPr lang="en-US" dirty="0"/>
              <a:t>Focusing on do’s instead of don’ts.</a:t>
            </a:r>
          </a:p>
          <a:p>
            <a:pPr marL="342900" indent="-342900">
              <a:buFont typeface="Wingdings" panose="05000000000000000000" pitchFamily="2" charset="2"/>
              <a:buChar char="v"/>
            </a:pPr>
            <a:r>
              <a:rPr lang="en-US" dirty="0"/>
              <a:t>Building feeling of confidence.</a:t>
            </a:r>
          </a:p>
          <a:p>
            <a:pPr marL="342900" indent="-342900">
              <a:buFont typeface="Wingdings" panose="05000000000000000000" pitchFamily="2" charset="2"/>
              <a:buChar char="v"/>
            </a:pPr>
            <a:r>
              <a:rPr lang="en-US" dirty="0"/>
              <a:t>Giving choices.</a:t>
            </a:r>
          </a:p>
          <a:p>
            <a:pPr marL="342900" indent="-342900">
              <a:buFont typeface="Wingdings" panose="05000000000000000000" pitchFamily="2" charset="2"/>
              <a:buChar char="v"/>
            </a:pPr>
            <a:r>
              <a:rPr lang="en-US" dirty="0"/>
              <a:t>Giving the security of limits.</a:t>
            </a:r>
          </a:p>
          <a:p>
            <a:pPr marL="342900" indent="-342900">
              <a:buFont typeface="Wingdings" panose="05000000000000000000" pitchFamily="2" charset="2"/>
              <a:buChar char="v"/>
            </a:pPr>
            <a:r>
              <a:rPr lang="en-US" dirty="0"/>
              <a:t>Listening to yourself and the child.</a:t>
            </a:r>
          </a:p>
          <a:p>
            <a:pPr marL="342900" indent="-342900">
              <a:buFont typeface="Wingdings" panose="05000000000000000000" pitchFamily="2" charset="2"/>
              <a:buChar char="v"/>
            </a:pPr>
            <a:r>
              <a:rPr lang="en-US" dirty="0"/>
              <a:t>Setting a good example.</a:t>
            </a:r>
          </a:p>
          <a:p>
            <a:pPr marL="342900" indent="-342900">
              <a:buFont typeface="Wingdings" panose="05000000000000000000" pitchFamily="2" charset="2"/>
              <a:buChar char="v"/>
            </a:pPr>
            <a:r>
              <a:rPr lang="en-US" dirty="0"/>
              <a:t>Showing your concern in ways a child can understand.</a:t>
            </a:r>
          </a:p>
        </p:txBody>
      </p:sp>
    </p:spTree>
    <p:extLst>
      <p:ext uri="{BB962C8B-B14F-4D97-AF65-F5344CB8AC3E}">
        <p14:creationId xmlns:p14="http://schemas.microsoft.com/office/powerpoint/2010/main" val="67526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837127"/>
            <a:ext cx="8596668" cy="638028"/>
          </a:xfrm>
        </p:spPr>
        <p:txBody>
          <a:bodyPr>
            <a:noAutofit/>
          </a:bodyPr>
          <a:lstStyle/>
          <a:p>
            <a:r>
              <a:rPr lang="en-US" sz="2800" dirty="0" smtClean="0"/>
              <a:t>Philosophy</a:t>
            </a:r>
            <a:endParaRPr lang="en-US" sz="2800" dirty="0"/>
          </a:p>
        </p:txBody>
      </p:sp>
      <p:sp>
        <p:nvSpPr>
          <p:cNvPr id="3" name="Text Placeholder 2"/>
          <p:cNvSpPr>
            <a:spLocks noGrp="1"/>
          </p:cNvSpPr>
          <p:nvPr>
            <p:ph type="body" idx="1"/>
          </p:nvPr>
        </p:nvSpPr>
        <p:spPr>
          <a:xfrm>
            <a:off x="677335" y="1475155"/>
            <a:ext cx="8596668" cy="4758220"/>
          </a:xfrm>
        </p:spPr>
        <p:txBody>
          <a:bodyPr>
            <a:normAutofit/>
          </a:bodyPr>
          <a:lstStyle/>
          <a:p>
            <a:r>
              <a:rPr lang="en-US" sz="1600" dirty="0"/>
              <a:t>The development of the UConn 4-H Explorers Program responded to a need for a comprehensive, age-appropriate 4-H program for 5 and 6 year-olds.</a:t>
            </a:r>
          </a:p>
          <a:p>
            <a:r>
              <a:rPr lang="en-US" sz="1600" dirty="0"/>
              <a:t>Explorers engage in 4-H through an </a:t>
            </a:r>
            <a:r>
              <a:rPr lang="en-US" sz="1600" u="sng" dirty="0"/>
              <a:t>activity based </a:t>
            </a:r>
            <a:r>
              <a:rPr lang="en-US" sz="1600" dirty="0"/>
              <a:t>program that:</a:t>
            </a:r>
          </a:p>
          <a:p>
            <a:pPr marL="342900" indent="-342900">
              <a:buFont typeface="Wingdings" panose="05000000000000000000" pitchFamily="2" charset="2"/>
              <a:buChar char="v"/>
            </a:pPr>
            <a:r>
              <a:rPr lang="en-US" sz="1600" dirty="0"/>
              <a:t>Values cooperative learning.</a:t>
            </a:r>
          </a:p>
          <a:p>
            <a:pPr marL="342900" indent="-342900">
              <a:buFont typeface="Wingdings" panose="05000000000000000000" pitchFamily="2" charset="2"/>
              <a:buChar char="v"/>
            </a:pPr>
            <a:r>
              <a:rPr lang="en-US" sz="1600" dirty="0"/>
              <a:t>Views 5-6 year-olds in the context of family and community.</a:t>
            </a:r>
          </a:p>
          <a:p>
            <a:pPr marL="342900" indent="-342900">
              <a:buFont typeface="Wingdings" panose="05000000000000000000" pitchFamily="2" charset="2"/>
              <a:buChar char="v"/>
            </a:pPr>
            <a:r>
              <a:rPr lang="en-US" sz="1600" dirty="0"/>
              <a:t>Is dynamic, flexible, open, and accessible to youth through a variety of delivery modes.</a:t>
            </a:r>
          </a:p>
          <a:p>
            <a:pPr marL="342900" indent="-342900">
              <a:buFont typeface="Wingdings" panose="05000000000000000000" pitchFamily="2" charset="2"/>
              <a:buChar char="v"/>
            </a:pPr>
            <a:r>
              <a:rPr lang="en-US" sz="1600" dirty="0"/>
              <a:t>Values ongoing relationships between youth and caring adults</a:t>
            </a:r>
            <a:r>
              <a:rPr lang="en-US" sz="1600" dirty="0">
                <a:solidFill>
                  <a:schemeClr val="bg1">
                    <a:lumMod val="50000"/>
                  </a:schemeClr>
                </a:solidFill>
              </a:rPr>
              <a:t>,</a:t>
            </a:r>
            <a:r>
              <a:rPr lang="en-US" sz="1600" dirty="0"/>
              <a:t> </a:t>
            </a:r>
            <a:r>
              <a:rPr lang="en-US" sz="1600" dirty="0">
                <a:solidFill>
                  <a:schemeClr val="bg1">
                    <a:lumMod val="50000"/>
                  </a:schemeClr>
                </a:solidFill>
              </a:rPr>
              <a:t>and</a:t>
            </a:r>
            <a:r>
              <a:rPr lang="en-US" sz="1600" dirty="0"/>
              <a:t> older youth.</a:t>
            </a:r>
          </a:p>
          <a:p>
            <a:pPr marL="342900" indent="-342900">
              <a:buFont typeface="Wingdings" panose="05000000000000000000" pitchFamily="2" charset="2"/>
              <a:buChar char="v"/>
            </a:pPr>
            <a:r>
              <a:rPr lang="en-US" sz="1600" dirty="0"/>
              <a:t>Is based on research in the areas of youth development, educational theory, and relevant subject matter.</a:t>
            </a:r>
          </a:p>
          <a:p>
            <a:pPr marL="342900" indent="-342900">
              <a:buFont typeface="Wingdings" panose="05000000000000000000" pitchFamily="2" charset="2"/>
              <a:buChar char="v"/>
            </a:pPr>
            <a:r>
              <a:rPr lang="en-US" sz="1600" dirty="0"/>
              <a:t>Provides training on child development, educational methods, and subject matter content for Leaders working with the 4-H Explorers.</a:t>
            </a:r>
          </a:p>
          <a:p>
            <a:endParaRPr lang="en-US" dirty="0"/>
          </a:p>
        </p:txBody>
      </p:sp>
    </p:spTree>
    <p:extLst>
      <p:ext uri="{BB962C8B-B14F-4D97-AF65-F5344CB8AC3E}">
        <p14:creationId xmlns:p14="http://schemas.microsoft.com/office/powerpoint/2010/main" val="1164956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2464" y="98854"/>
            <a:ext cx="9695935" cy="6697362"/>
          </a:xfrm>
        </p:spPr>
        <p:txBody>
          <a:bodyPr>
            <a:noAutofit/>
          </a:bodyPr>
          <a:lstStyle/>
          <a:p>
            <a:pPr>
              <a:lnSpc>
                <a:spcPct val="120000"/>
              </a:lnSpc>
              <a:spcBef>
                <a:spcPts val="0"/>
              </a:spcBef>
            </a:pPr>
            <a:r>
              <a:rPr lang="en-US" sz="1800" b="1" dirty="0"/>
              <a:t>    Doing this…                     is more effective…		      than doing this…</a:t>
            </a:r>
          </a:p>
          <a:p>
            <a:pPr algn="ctr">
              <a:lnSpc>
                <a:spcPct val="120000"/>
              </a:lnSpc>
              <a:spcBef>
                <a:spcPts val="0"/>
              </a:spcBef>
            </a:pPr>
            <a:r>
              <a:rPr lang="en-US" sz="1800" dirty="0"/>
              <a:t> </a:t>
            </a:r>
            <a:r>
              <a:rPr lang="en-US" sz="1800" u="sng" dirty="0">
                <a:solidFill>
                  <a:srgbClr val="92D050"/>
                </a:solidFill>
              </a:rPr>
              <a:t>State what you want them to do.</a:t>
            </a:r>
          </a:p>
          <a:p>
            <a:pPr>
              <a:lnSpc>
                <a:spcPct val="120000"/>
              </a:lnSpc>
              <a:spcBef>
                <a:spcPts val="0"/>
              </a:spcBef>
            </a:pPr>
            <a:r>
              <a:rPr lang="en-US" sz="1400" dirty="0"/>
              <a:t>“I want you to sit in the chair.”							“Don’t stand on the chair.”</a:t>
            </a:r>
          </a:p>
          <a:p>
            <a:pPr>
              <a:lnSpc>
                <a:spcPct val="120000"/>
              </a:lnSpc>
              <a:spcBef>
                <a:spcPts val="0"/>
              </a:spcBef>
            </a:pPr>
            <a:r>
              <a:rPr lang="en-US" sz="1400" dirty="0"/>
              <a:t>“Keep the sand down in the box.”							“Don’t throw sand.”</a:t>
            </a:r>
          </a:p>
          <a:p>
            <a:pPr>
              <a:lnSpc>
                <a:spcPct val="120000"/>
              </a:lnSpc>
              <a:spcBef>
                <a:spcPts val="0"/>
              </a:spcBef>
            </a:pPr>
            <a:r>
              <a:rPr lang="en-US" sz="1400" dirty="0"/>
              <a:t>“Ride around Mike and the toy trucks.”						“Don’t bump into Mike.”</a:t>
            </a:r>
          </a:p>
          <a:p>
            <a:pPr algn="ctr">
              <a:lnSpc>
                <a:spcPct val="120000"/>
              </a:lnSpc>
              <a:spcBef>
                <a:spcPts val="0"/>
              </a:spcBef>
            </a:pPr>
            <a:r>
              <a:rPr lang="en-US" sz="1800" dirty="0"/>
              <a:t> </a:t>
            </a:r>
            <a:r>
              <a:rPr lang="en-US" sz="1800" u="sng" dirty="0">
                <a:solidFill>
                  <a:srgbClr val="92D050"/>
                </a:solidFill>
              </a:rPr>
              <a:t>Give reasons and explanations.</a:t>
            </a:r>
          </a:p>
          <a:p>
            <a:pPr>
              <a:lnSpc>
                <a:spcPct val="120000"/>
              </a:lnSpc>
              <a:spcBef>
                <a:spcPts val="0"/>
              </a:spcBef>
            </a:pPr>
            <a:r>
              <a:rPr lang="en-US" sz="1400" dirty="0"/>
              <a:t>“You need to sit down and wear your seatbelt in the car			“Don’t stand on the seat.”</a:t>
            </a:r>
          </a:p>
          <a:p>
            <a:pPr>
              <a:lnSpc>
                <a:spcPct val="120000"/>
              </a:lnSpc>
              <a:spcBef>
                <a:spcPts val="0"/>
              </a:spcBef>
            </a:pPr>
            <a:r>
              <a:rPr lang="en-US" sz="1400" dirty="0"/>
              <a:t>because if I stop suddenly, you may bump your head.”	</a:t>
            </a:r>
            <a:r>
              <a:rPr lang="en-US" sz="1600" dirty="0"/>
              <a:t>		</a:t>
            </a:r>
          </a:p>
          <a:p>
            <a:pPr algn="ctr">
              <a:lnSpc>
                <a:spcPct val="120000"/>
              </a:lnSpc>
              <a:spcBef>
                <a:spcPts val="0"/>
              </a:spcBef>
            </a:pPr>
            <a:r>
              <a:rPr lang="en-US" sz="1600" dirty="0">
                <a:solidFill>
                  <a:srgbClr val="92D050"/>
                </a:solidFill>
              </a:rPr>
              <a:t> </a:t>
            </a:r>
            <a:r>
              <a:rPr lang="en-US" sz="1800" u="sng" dirty="0">
                <a:solidFill>
                  <a:srgbClr val="92D050"/>
                </a:solidFill>
              </a:rPr>
              <a:t>Give simple but specific directions.</a:t>
            </a:r>
          </a:p>
          <a:p>
            <a:pPr>
              <a:lnSpc>
                <a:spcPct val="120000"/>
              </a:lnSpc>
              <a:spcBef>
                <a:spcPts val="0"/>
              </a:spcBef>
            </a:pPr>
            <a:r>
              <a:rPr lang="en-US" sz="1400" dirty="0"/>
              <a:t>“You need to clean up now. Put paper on the 		    			“Take care of this mess.”</a:t>
            </a:r>
          </a:p>
          <a:p>
            <a:pPr>
              <a:lnSpc>
                <a:spcPct val="120000"/>
              </a:lnSpc>
              <a:spcBef>
                <a:spcPts val="0"/>
              </a:spcBef>
            </a:pPr>
            <a:r>
              <a:rPr lang="en-US" sz="1400" dirty="0"/>
              <a:t>shelf and crayons in the drawer.”</a:t>
            </a:r>
          </a:p>
          <a:p>
            <a:pPr algn="ctr">
              <a:lnSpc>
                <a:spcPct val="120000"/>
              </a:lnSpc>
              <a:spcBef>
                <a:spcPts val="0"/>
              </a:spcBef>
            </a:pPr>
            <a:r>
              <a:rPr lang="en-US" sz="1600" dirty="0">
                <a:solidFill>
                  <a:srgbClr val="92D050"/>
                </a:solidFill>
              </a:rPr>
              <a:t> </a:t>
            </a:r>
            <a:r>
              <a:rPr lang="en-US" sz="1800" u="sng" dirty="0">
                <a:solidFill>
                  <a:srgbClr val="92D050"/>
                </a:solidFill>
              </a:rPr>
              <a:t>Make appropriate physical contact in guiding the child.</a:t>
            </a:r>
          </a:p>
          <a:p>
            <a:pPr>
              <a:lnSpc>
                <a:spcPct val="120000"/>
              </a:lnSpc>
              <a:spcBef>
                <a:spcPts val="0"/>
              </a:spcBef>
            </a:pPr>
            <a:r>
              <a:rPr lang="en-US" sz="1400" dirty="0"/>
              <a:t>Lightly touch the child’s arm.							Don’t yell at them from across the room.</a:t>
            </a:r>
          </a:p>
          <a:p>
            <a:pPr>
              <a:lnSpc>
                <a:spcPct val="120000"/>
              </a:lnSpc>
              <a:spcBef>
                <a:spcPts val="0"/>
              </a:spcBef>
            </a:pPr>
            <a:r>
              <a:rPr lang="en-US" sz="1400" dirty="0"/>
              <a:t>Kneel or sit down at their level.</a:t>
            </a:r>
          </a:p>
          <a:p>
            <a:pPr>
              <a:lnSpc>
                <a:spcPct val="120000"/>
              </a:lnSpc>
              <a:spcBef>
                <a:spcPts val="0"/>
              </a:spcBef>
            </a:pPr>
            <a:r>
              <a:rPr lang="en-US" sz="1400" dirty="0"/>
              <a:t>Look the child in the eyes when talking to him/her.</a:t>
            </a:r>
          </a:p>
          <a:p>
            <a:pPr algn="ctr">
              <a:lnSpc>
                <a:spcPct val="120000"/>
              </a:lnSpc>
              <a:spcBef>
                <a:spcPts val="0"/>
              </a:spcBef>
            </a:pPr>
            <a:r>
              <a:rPr lang="en-US" sz="1600" dirty="0">
                <a:solidFill>
                  <a:srgbClr val="92D050"/>
                </a:solidFill>
              </a:rPr>
              <a:t> </a:t>
            </a:r>
            <a:r>
              <a:rPr lang="en-US" sz="1800" u="sng" dirty="0">
                <a:solidFill>
                  <a:srgbClr val="92D050"/>
                </a:solidFill>
              </a:rPr>
              <a:t>Reflect the child’s feeling.</a:t>
            </a:r>
          </a:p>
          <a:p>
            <a:pPr>
              <a:lnSpc>
                <a:spcPct val="120000"/>
              </a:lnSpc>
              <a:spcBef>
                <a:spcPts val="0"/>
              </a:spcBef>
            </a:pPr>
            <a:r>
              <a:rPr lang="en-US" sz="1400" dirty="0"/>
              <a:t>“You’re really angry. Do you want to tell me why  				“Don’t hit Carrie again.”</a:t>
            </a:r>
          </a:p>
          <a:p>
            <a:pPr>
              <a:lnSpc>
                <a:spcPct val="120000"/>
              </a:lnSpc>
              <a:spcBef>
                <a:spcPts val="0"/>
              </a:spcBef>
            </a:pPr>
            <a:r>
              <a:rPr lang="en-US" sz="1400" dirty="0"/>
              <a:t>you’re angry?”</a:t>
            </a:r>
          </a:p>
          <a:p>
            <a:pPr algn="ctr">
              <a:lnSpc>
                <a:spcPct val="120000"/>
              </a:lnSpc>
              <a:spcBef>
                <a:spcPts val="0"/>
              </a:spcBef>
            </a:pPr>
            <a:r>
              <a:rPr lang="en-US" sz="1800" dirty="0">
                <a:solidFill>
                  <a:srgbClr val="92D050"/>
                </a:solidFill>
              </a:rPr>
              <a:t> </a:t>
            </a:r>
            <a:r>
              <a:rPr lang="en-US" sz="1800" u="sng" dirty="0">
                <a:solidFill>
                  <a:srgbClr val="92D050"/>
                </a:solidFill>
              </a:rPr>
              <a:t>Respect the child’s individuality; do not compare to others.</a:t>
            </a:r>
          </a:p>
          <a:p>
            <a:pPr>
              <a:lnSpc>
                <a:spcPct val="120000"/>
              </a:lnSpc>
              <a:spcBef>
                <a:spcPts val="0"/>
              </a:spcBef>
            </a:pPr>
            <a:r>
              <a:rPr lang="en-US" sz="1400" dirty="0"/>
              <a:t>“What vibrant colors you have in your pictures, Paula.” 			“Robert’s picture looks neater than yours.”</a:t>
            </a:r>
          </a:p>
          <a:p>
            <a:pPr algn="ctr">
              <a:lnSpc>
                <a:spcPct val="120000"/>
              </a:lnSpc>
              <a:spcBef>
                <a:spcPts val="0"/>
              </a:spcBef>
            </a:pPr>
            <a:r>
              <a:rPr lang="en-US" sz="1400" dirty="0"/>
              <a:t> </a:t>
            </a:r>
            <a:r>
              <a:rPr lang="en-US" sz="1800" u="sng" dirty="0">
                <a:solidFill>
                  <a:srgbClr val="92D050"/>
                </a:solidFill>
              </a:rPr>
              <a:t>Allow them time.</a:t>
            </a:r>
          </a:p>
          <a:p>
            <a:pPr>
              <a:lnSpc>
                <a:spcPct val="120000"/>
              </a:lnSpc>
              <a:spcBef>
                <a:spcPts val="0"/>
              </a:spcBef>
            </a:pPr>
            <a:r>
              <a:rPr lang="en-US" sz="1400" dirty="0"/>
              <a:t>In five minutes you’ll need to clean up because				“Clean up right now!”</a:t>
            </a:r>
          </a:p>
          <a:p>
            <a:pPr>
              <a:lnSpc>
                <a:spcPct val="120000"/>
              </a:lnSpc>
              <a:spcBef>
                <a:spcPts val="0"/>
              </a:spcBef>
            </a:pPr>
            <a:r>
              <a:rPr lang="en-US" sz="1400" dirty="0"/>
              <a:t>it is almost time to go home.”</a:t>
            </a:r>
          </a:p>
          <a:p>
            <a:pPr>
              <a:lnSpc>
                <a:spcPct val="120000"/>
              </a:lnSpc>
              <a:spcBef>
                <a:spcPts val="0"/>
              </a:spcBef>
            </a:pPr>
            <a:endParaRPr lang="en-US" sz="1800" dirty="0"/>
          </a:p>
        </p:txBody>
      </p:sp>
    </p:spTree>
    <p:extLst>
      <p:ext uri="{BB962C8B-B14F-4D97-AF65-F5344CB8AC3E}">
        <p14:creationId xmlns:p14="http://schemas.microsoft.com/office/powerpoint/2010/main" val="3539923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03031"/>
            <a:ext cx="8596668" cy="1539549"/>
          </a:xfrm>
        </p:spPr>
        <p:txBody>
          <a:bodyPr/>
          <a:lstStyle/>
          <a:p>
            <a:r>
              <a:rPr lang="en-US" dirty="0"/>
              <a:t>Positive Learning and Group Management</a:t>
            </a:r>
          </a:p>
        </p:txBody>
      </p:sp>
      <p:sp>
        <p:nvSpPr>
          <p:cNvPr id="3" name="Text Placeholder 2"/>
          <p:cNvSpPr>
            <a:spLocks noGrp="1"/>
          </p:cNvSpPr>
          <p:nvPr>
            <p:ph type="body" idx="1"/>
          </p:nvPr>
        </p:nvSpPr>
        <p:spPr>
          <a:xfrm>
            <a:off x="677335" y="1642580"/>
            <a:ext cx="8596668" cy="4938524"/>
          </a:xfrm>
        </p:spPr>
        <p:txBody>
          <a:bodyPr>
            <a:normAutofit fontScale="92500" lnSpcReduction="10000"/>
          </a:bodyPr>
          <a:lstStyle/>
          <a:p>
            <a:r>
              <a:rPr lang="en-US" dirty="0"/>
              <a:t>Here are strategies for Leaders to ensure all participants are supported in a positive, pro-active manner:</a:t>
            </a:r>
          </a:p>
          <a:p>
            <a:pPr marL="342900" indent="-342900">
              <a:buFont typeface="Wingdings" panose="05000000000000000000" pitchFamily="2" charset="2"/>
              <a:buChar char="v"/>
            </a:pPr>
            <a:r>
              <a:rPr lang="en-US" dirty="0"/>
              <a:t>Plan Ahead</a:t>
            </a:r>
          </a:p>
          <a:p>
            <a:pPr marL="342900" indent="-342900">
              <a:buFont typeface="Wingdings" panose="05000000000000000000" pitchFamily="2" charset="2"/>
              <a:buChar char="v"/>
            </a:pPr>
            <a:r>
              <a:rPr lang="en-US" dirty="0"/>
              <a:t>Avoid Idle Time</a:t>
            </a:r>
          </a:p>
          <a:p>
            <a:pPr marL="342900" indent="-342900">
              <a:buFont typeface="Wingdings" panose="05000000000000000000" pitchFamily="2" charset="2"/>
              <a:buChar char="v"/>
            </a:pPr>
            <a:r>
              <a:rPr lang="en-US" dirty="0"/>
              <a:t>Keep Rules Simple</a:t>
            </a:r>
          </a:p>
          <a:p>
            <a:pPr marL="342900" indent="-342900">
              <a:buFont typeface="Wingdings" panose="05000000000000000000" pitchFamily="2" charset="2"/>
              <a:buChar char="v"/>
            </a:pPr>
            <a:r>
              <a:rPr lang="en-US" dirty="0"/>
              <a:t>Make Expectations Clear</a:t>
            </a:r>
          </a:p>
          <a:p>
            <a:pPr marL="342900" indent="-342900">
              <a:buFont typeface="Wingdings" panose="05000000000000000000" pitchFamily="2" charset="2"/>
              <a:buChar char="v"/>
            </a:pPr>
            <a:r>
              <a:rPr lang="en-US" dirty="0"/>
              <a:t>Reduce Distractions and Disruptions</a:t>
            </a:r>
          </a:p>
          <a:p>
            <a:pPr marL="342900" indent="-342900">
              <a:buFont typeface="Wingdings" panose="05000000000000000000" pitchFamily="2" charset="2"/>
              <a:buChar char="v"/>
            </a:pPr>
            <a:r>
              <a:rPr lang="en-US" dirty="0" smtClean="0"/>
              <a:t>Don’t </a:t>
            </a:r>
            <a:r>
              <a:rPr lang="en-US" dirty="0"/>
              <a:t>Wait for a Crisis</a:t>
            </a:r>
          </a:p>
          <a:p>
            <a:pPr marL="342900" indent="-342900">
              <a:buFont typeface="Wingdings" panose="05000000000000000000" pitchFamily="2" charset="2"/>
              <a:buChar char="v"/>
            </a:pPr>
            <a:r>
              <a:rPr lang="en-US" dirty="0"/>
              <a:t>Be Clear and Specific in Communicating</a:t>
            </a:r>
          </a:p>
          <a:p>
            <a:pPr marL="342900" indent="-342900">
              <a:buFont typeface="Wingdings" panose="05000000000000000000" pitchFamily="2" charset="2"/>
              <a:buChar char="v"/>
            </a:pPr>
            <a:r>
              <a:rPr lang="en-US" dirty="0"/>
              <a:t>Respect All Participants and Their Choices</a:t>
            </a:r>
          </a:p>
          <a:p>
            <a:pPr marL="342900" indent="-342900">
              <a:buFont typeface="Wingdings" panose="05000000000000000000" pitchFamily="2" charset="2"/>
              <a:buChar char="v"/>
            </a:pPr>
            <a:r>
              <a:rPr lang="en-US" dirty="0"/>
              <a:t>Be Fair</a:t>
            </a:r>
          </a:p>
          <a:p>
            <a:pPr marL="342900" indent="-342900">
              <a:buFont typeface="Wingdings" panose="05000000000000000000" pitchFamily="2" charset="2"/>
              <a:buChar char="v"/>
            </a:pPr>
            <a:r>
              <a:rPr lang="en-US" dirty="0"/>
              <a:t>Maintain Dignity</a:t>
            </a:r>
          </a:p>
          <a:p>
            <a:pPr marL="342900" indent="-342900">
              <a:buFont typeface="Wingdings" panose="05000000000000000000" pitchFamily="2" charset="2"/>
              <a:buChar char="v"/>
            </a:pPr>
            <a:r>
              <a:rPr lang="en-US" dirty="0"/>
              <a:t>Involve Parents/Caregivers</a:t>
            </a:r>
          </a:p>
          <a:p>
            <a:pPr marL="342900" indent="-342900">
              <a:buFont typeface="Wingdings" panose="05000000000000000000" pitchFamily="2" charset="2"/>
              <a:buChar char="v"/>
            </a:pPr>
            <a:endParaRPr lang="en-US" dirty="0"/>
          </a:p>
          <a:p>
            <a:pPr marL="342900" indent="-342900">
              <a:buFont typeface="Wingdings" panose="05000000000000000000" pitchFamily="2" charset="2"/>
              <a:buChar char="v"/>
            </a:pPr>
            <a:endParaRPr lang="en-US" dirty="0"/>
          </a:p>
        </p:txBody>
      </p:sp>
    </p:spTree>
    <p:extLst>
      <p:ext uri="{BB962C8B-B14F-4D97-AF65-F5344CB8AC3E}">
        <p14:creationId xmlns:p14="http://schemas.microsoft.com/office/powerpoint/2010/main" val="684469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31821"/>
            <a:ext cx="8596668" cy="792575"/>
          </a:xfrm>
        </p:spPr>
        <p:txBody>
          <a:bodyPr/>
          <a:lstStyle/>
          <a:p>
            <a:r>
              <a:rPr lang="en-US" dirty="0"/>
              <a:t>Including Youth with Disabilities</a:t>
            </a:r>
          </a:p>
        </p:txBody>
      </p:sp>
      <p:sp>
        <p:nvSpPr>
          <p:cNvPr id="3" name="Text Placeholder 2"/>
          <p:cNvSpPr>
            <a:spLocks noGrp="1"/>
          </p:cNvSpPr>
          <p:nvPr>
            <p:ph type="body" idx="1"/>
          </p:nvPr>
        </p:nvSpPr>
        <p:spPr>
          <a:xfrm>
            <a:off x="677335" y="1024396"/>
            <a:ext cx="8596668" cy="5633981"/>
          </a:xfrm>
        </p:spPr>
        <p:txBody>
          <a:bodyPr>
            <a:normAutofit lnSpcReduction="10000"/>
          </a:bodyPr>
          <a:lstStyle/>
          <a:p>
            <a:r>
              <a:rPr lang="en-US" dirty="0"/>
              <a:t>Remembering some disabilities are invisible and know no boundaries for race, ethnicity, and economic status, here are some questions to ask yourself to anticipate some situations:</a:t>
            </a:r>
          </a:p>
          <a:p>
            <a:r>
              <a:rPr lang="en-US" dirty="0"/>
              <a:t>Did you limit the need for reading, writing, and/or math? Is information for families ready to hand out instead of youth writing it down?</a:t>
            </a:r>
          </a:p>
          <a:p>
            <a:r>
              <a:rPr lang="en-US" dirty="0"/>
              <a:t>Have you broken down activities involving fine motor skills to make them easier?</a:t>
            </a:r>
          </a:p>
          <a:p>
            <a:r>
              <a:rPr lang="en-US" dirty="0"/>
              <a:t>Do you provide directions one step at a time?</a:t>
            </a:r>
          </a:p>
          <a:p>
            <a:r>
              <a:rPr lang="en-US" dirty="0"/>
              <a:t>Do you include games to keep kids moving?</a:t>
            </a:r>
          </a:p>
          <a:p>
            <a:r>
              <a:rPr lang="en-US" dirty="0"/>
              <a:t>Do you check to make sure youth know what they are supposed to be doing?</a:t>
            </a:r>
          </a:p>
          <a:p>
            <a:r>
              <a:rPr lang="en-US" dirty="0"/>
              <a:t>Do you allow youth to choose not to participate in a specific activity?</a:t>
            </a:r>
          </a:p>
          <a:p>
            <a:r>
              <a:rPr lang="en-US" dirty="0"/>
              <a:t>Do you follow routines?</a:t>
            </a:r>
          </a:p>
          <a:p>
            <a:r>
              <a:rPr lang="en-US" dirty="0"/>
              <a:t>Have you gotten to know your youth personally?</a:t>
            </a:r>
          </a:p>
          <a:p>
            <a:r>
              <a:rPr lang="en-US" dirty="0"/>
              <a:t>Do you encourage fun activities and small group activities to help build friendships?</a:t>
            </a:r>
          </a:p>
        </p:txBody>
      </p:sp>
    </p:spTree>
    <p:extLst>
      <p:ext uri="{BB962C8B-B14F-4D97-AF65-F5344CB8AC3E}">
        <p14:creationId xmlns:p14="http://schemas.microsoft.com/office/powerpoint/2010/main" val="1677144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r>
              <a:rPr lang="en-US" dirty="0"/>
              <a:t>Activity Summary and Recognition</a:t>
            </a:r>
          </a:p>
        </p:txBody>
      </p:sp>
      <p:sp>
        <p:nvSpPr>
          <p:cNvPr id="5" name="Text Placeholder 2"/>
          <p:cNvSpPr txBox="1">
            <a:spLocks/>
          </p:cNvSpPr>
          <p:nvPr/>
        </p:nvSpPr>
        <p:spPr>
          <a:xfrm>
            <a:off x="677334" y="1339403"/>
            <a:ext cx="8596668" cy="1184856"/>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solidFill>
                  <a:schemeClr val="tx1">
                    <a:lumMod val="50000"/>
                    <a:lumOff val="50000"/>
                  </a:schemeClr>
                </a:solidFill>
              </a:rPr>
              <a:t>The 4-H Explorers Activity Summary is an age-appropriate way to introduce   4-H Recordkeeping. Each child can keep their own record, worked on independently with a caregiver, or within the club. If the club works together to create one Activity Record, it can be copied so each 4-H’er has the record.</a:t>
            </a:r>
          </a:p>
        </p:txBody>
      </p:sp>
      <p:pic>
        <p:nvPicPr>
          <p:cNvPr id="3" name="Picture 2"/>
          <p:cNvPicPr>
            <a:picLocks noChangeAspect="1"/>
          </p:cNvPicPr>
          <p:nvPr/>
        </p:nvPicPr>
        <p:blipFill>
          <a:blip r:embed="rId2"/>
          <a:stretch>
            <a:fillRect/>
          </a:stretch>
        </p:blipFill>
        <p:spPr>
          <a:xfrm>
            <a:off x="482328" y="2808073"/>
            <a:ext cx="1835664" cy="2443418"/>
          </a:xfrm>
          <a:prstGeom prst="rect">
            <a:avLst/>
          </a:prstGeom>
        </p:spPr>
      </p:pic>
      <p:pic>
        <p:nvPicPr>
          <p:cNvPr id="4" name="Picture 3"/>
          <p:cNvPicPr>
            <a:picLocks noChangeAspect="1"/>
          </p:cNvPicPr>
          <p:nvPr/>
        </p:nvPicPr>
        <p:blipFill>
          <a:blip r:embed="rId3"/>
          <a:stretch>
            <a:fillRect/>
          </a:stretch>
        </p:blipFill>
        <p:spPr>
          <a:xfrm>
            <a:off x="2838202" y="2803382"/>
            <a:ext cx="1831313" cy="2448109"/>
          </a:xfrm>
          <a:prstGeom prst="rect">
            <a:avLst/>
          </a:prstGeom>
        </p:spPr>
      </p:pic>
      <p:pic>
        <p:nvPicPr>
          <p:cNvPr id="6" name="Picture 5"/>
          <p:cNvPicPr>
            <a:picLocks noChangeAspect="1"/>
          </p:cNvPicPr>
          <p:nvPr/>
        </p:nvPicPr>
        <p:blipFill>
          <a:blip r:embed="rId4"/>
          <a:stretch>
            <a:fillRect/>
          </a:stretch>
        </p:blipFill>
        <p:spPr>
          <a:xfrm>
            <a:off x="4975969" y="2803382"/>
            <a:ext cx="1823463" cy="2448109"/>
          </a:xfrm>
          <a:prstGeom prst="rect">
            <a:avLst/>
          </a:prstGeom>
        </p:spPr>
      </p:pic>
      <p:pic>
        <p:nvPicPr>
          <p:cNvPr id="7" name="Picture 6"/>
          <p:cNvPicPr>
            <a:picLocks noChangeAspect="1"/>
          </p:cNvPicPr>
          <p:nvPr/>
        </p:nvPicPr>
        <p:blipFill>
          <a:blip r:embed="rId5"/>
          <a:stretch>
            <a:fillRect/>
          </a:stretch>
        </p:blipFill>
        <p:spPr>
          <a:xfrm>
            <a:off x="6921274" y="2803382"/>
            <a:ext cx="1938638" cy="2448109"/>
          </a:xfrm>
          <a:prstGeom prst="rect">
            <a:avLst/>
          </a:prstGeom>
        </p:spPr>
      </p:pic>
    </p:spTree>
    <p:extLst>
      <p:ext uri="{BB962C8B-B14F-4D97-AF65-F5344CB8AC3E}">
        <p14:creationId xmlns:p14="http://schemas.microsoft.com/office/powerpoint/2010/main" val="2930913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708338"/>
            <a:ext cx="8596668" cy="805454"/>
          </a:xfrm>
        </p:spPr>
        <p:txBody>
          <a:bodyPr/>
          <a:lstStyle/>
          <a:p>
            <a:r>
              <a:rPr lang="en-US" dirty="0"/>
              <a:t>Activity Record and Recognition</a:t>
            </a:r>
          </a:p>
        </p:txBody>
      </p:sp>
      <p:sp>
        <p:nvSpPr>
          <p:cNvPr id="3" name="Text Placeholder 2"/>
          <p:cNvSpPr>
            <a:spLocks noGrp="1"/>
          </p:cNvSpPr>
          <p:nvPr>
            <p:ph type="body" idx="1"/>
          </p:nvPr>
        </p:nvSpPr>
        <p:spPr>
          <a:xfrm>
            <a:off x="677335" y="1648495"/>
            <a:ext cx="8596668" cy="4752305"/>
          </a:xfrm>
        </p:spPr>
        <p:txBody>
          <a:bodyPr>
            <a:normAutofit lnSpcReduction="10000"/>
          </a:bodyPr>
          <a:lstStyle/>
          <a:p>
            <a:r>
              <a:rPr lang="en-US" dirty="0"/>
              <a:t>Project experiences should include incentives, awards, and recognition. In the Explorers program, achieving through competition is not a method used in recognition. Individualistic competition (i.e. the Danish System) takes away the opportunity for 5-6 year-olds to develop important social skills. Cooperative learning focuses on the process and not the end product. The absence of competition allows children to enjoy the experience of playing and learning.</a:t>
            </a:r>
          </a:p>
          <a:p>
            <a:r>
              <a:rPr lang="en-US" dirty="0"/>
              <a:t>Instead Explorers can be recognized through:</a:t>
            </a:r>
          </a:p>
          <a:p>
            <a:pPr marL="342900" indent="-342900">
              <a:buFont typeface="Wingdings" panose="05000000000000000000" pitchFamily="2" charset="2"/>
              <a:buChar char="v"/>
            </a:pPr>
            <a:r>
              <a:rPr lang="en-US" dirty="0"/>
              <a:t>Certificates.</a:t>
            </a:r>
          </a:p>
          <a:p>
            <a:pPr marL="342900" indent="-342900">
              <a:buFont typeface="Wingdings" panose="05000000000000000000" pitchFamily="2" charset="2"/>
              <a:buChar char="v"/>
            </a:pPr>
            <a:r>
              <a:rPr lang="en-US" dirty="0"/>
              <a:t>Participation Ribbons.</a:t>
            </a:r>
          </a:p>
          <a:p>
            <a:pPr marL="342900" indent="-342900">
              <a:buFont typeface="Wingdings" panose="05000000000000000000" pitchFamily="2" charset="2"/>
              <a:buChar char="v"/>
            </a:pPr>
            <a:r>
              <a:rPr lang="en-US" dirty="0"/>
              <a:t>Non-competitive exhibition to show off what they have learned.</a:t>
            </a:r>
          </a:p>
          <a:p>
            <a:pPr marL="342900" indent="-342900">
              <a:buFont typeface="Wingdings" panose="05000000000000000000" pitchFamily="2" charset="2"/>
              <a:buChar char="v"/>
            </a:pPr>
            <a:r>
              <a:rPr lang="en-US" dirty="0"/>
              <a:t>A party or special treat when the group achieves a goal.</a:t>
            </a:r>
          </a:p>
          <a:p>
            <a:r>
              <a:rPr lang="en-US" dirty="0"/>
              <a:t>Your county 4-H office can help you with these awards.</a:t>
            </a:r>
          </a:p>
        </p:txBody>
      </p:sp>
    </p:spTree>
    <p:extLst>
      <p:ext uri="{BB962C8B-B14F-4D97-AF65-F5344CB8AC3E}">
        <p14:creationId xmlns:p14="http://schemas.microsoft.com/office/powerpoint/2010/main" val="98630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40913"/>
            <a:ext cx="8596668" cy="844090"/>
          </a:xfrm>
        </p:spPr>
        <p:txBody>
          <a:bodyPr/>
          <a:lstStyle/>
          <a:p>
            <a:r>
              <a:rPr lang="en-US" dirty="0"/>
              <a:t>Transitioning</a:t>
            </a:r>
          </a:p>
        </p:txBody>
      </p:sp>
      <p:sp>
        <p:nvSpPr>
          <p:cNvPr id="3" name="Text Placeholder 2"/>
          <p:cNvSpPr>
            <a:spLocks noGrp="1"/>
          </p:cNvSpPr>
          <p:nvPr>
            <p:ph type="body" idx="1"/>
          </p:nvPr>
        </p:nvSpPr>
        <p:spPr>
          <a:xfrm>
            <a:off x="677335" y="1385003"/>
            <a:ext cx="8596668" cy="4668067"/>
          </a:xfrm>
        </p:spPr>
        <p:txBody>
          <a:bodyPr>
            <a:normAutofit fontScale="85000" lnSpcReduction="10000"/>
          </a:bodyPr>
          <a:lstStyle/>
          <a:p>
            <a:r>
              <a:rPr lang="en-US" dirty="0"/>
              <a:t>When an Explorers Club is a part of a community club, this transition may be simple and a natural progression. For stand-alone Explorers Clubs, there may not be much prior knowledge of community clubs and how the programs differ.</a:t>
            </a:r>
          </a:p>
          <a:p>
            <a:pPr marL="342900" indent="-342900">
              <a:buFont typeface="Wingdings" panose="05000000000000000000" pitchFamily="2" charset="2"/>
              <a:buChar char="v"/>
            </a:pPr>
            <a:r>
              <a:rPr lang="en-US" dirty="0"/>
              <a:t>Hold a Graduation Ceremony. </a:t>
            </a:r>
          </a:p>
          <a:p>
            <a:pPr marL="342900" indent="-342900">
              <a:buFont typeface="Wingdings" panose="05000000000000000000" pitchFamily="2" charset="2"/>
              <a:buChar char="v"/>
            </a:pPr>
            <a:r>
              <a:rPr lang="en-US" dirty="0"/>
              <a:t>Visit a community club meeting. Afterward, practice making a motion and voting.</a:t>
            </a:r>
          </a:p>
          <a:p>
            <a:pPr marL="342900" indent="-342900">
              <a:buFont typeface="Wingdings" panose="05000000000000000000" pitchFamily="2" charset="2"/>
              <a:buChar char="v"/>
            </a:pPr>
            <a:r>
              <a:rPr lang="en-US" dirty="0"/>
              <a:t>Keep a 4-H Clover visible at all meetings, so youth identify as 4-H</a:t>
            </a:r>
            <a:r>
              <a:rPr lang="en-US" dirty="0">
                <a:solidFill>
                  <a:srgbClr val="FF0000"/>
                </a:solidFill>
              </a:rPr>
              <a:t>’ers </a:t>
            </a:r>
            <a:r>
              <a:rPr lang="en-US" dirty="0">
                <a:solidFill>
                  <a:srgbClr val="00B050"/>
                </a:solidFill>
              </a:rPr>
              <a:t>members</a:t>
            </a:r>
            <a:r>
              <a:rPr lang="en-US" dirty="0"/>
              <a:t>.</a:t>
            </a:r>
          </a:p>
          <a:p>
            <a:pPr marL="342900" indent="-342900">
              <a:buFont typeface="Wingdings" panose="05000000000000000000" pitchFamily="2" charset="2"/>
              <a:buChar char="v"/>
            </a:pPr>
            <a:r>
              <a:rPr lang="en-US" dirty="0"/>
              <a:t>A community club can plan a party or activity for an Explorers club.</a:t>
            </a:r>
          </a:p>
          <a:p>
            <a:pPr marL="342900" indent="-342900">
              <a:buFont typeface="Wingdings" panose="05000000000000000000" pitchFamily="2" charset="2"/>
              <a:buChar char="v"/>
            </a:pPr>
            <a:r>
              <a:rPr lang="en-US" dirty="0"/>
              <a:t>Develop a 4-H Friend mentoring relationship with an older 4-H</a:t>
            </a:r>
            <a:r>
              <a:rPr lang="en-US" dirty="0">
                <a:solidFill>
                  <a:srgbClr val="FF0000"/>
                </a:solidFill>
              </a:rPr>
              <a:t>’er</a:t>
            </a:r>
            <a:r>
              <a:rPr lang="en-US" dirty="0"/>
              <a:t> </a:t>
            </a:r>
            <a:r>
              <a:rPr lang="en-US" dirty="0">
                <a:solidFill>
                  <a:srgbClr val="00B050"/>
                </a:solidFill>
              </a:rPr>
              <a:t>member</a:t>
            </a:r>
            <a:r>
              <a:rPr lang="en-US" dirty="0"/>
              <a:t> that includes (and extends) the UConn 4-H Fair activity.</a:t>
            </a:r>
          </a:p>
          <a:p>
            <a:pPr marL="342900" indent="-342900">
              <a:buFont typeface="Wingdings" panose="05000000000000000000" pitchFamily="2" charset="2"/>
              <a:buChar char="v"/>
            </a:pPr>
            <a:r>
              <a:rPr lang="en-US" dirty="0"/>
              <a:t>Have a county informational meeting night with parents and leaders from both programs. </a:t>
            </a:r>
          </a:p>
          <a:p>
            <a:pPr marL="342900" indent="-342900">
              <a:buFont typeface="Wingdings" panose="05000000000000000000" pitchFamily="2" charset="2"/>
              <a:buChar char="v"/>
            </a:pPr>
            <a:r>
              <a:rPr lang="en-US" dirty="0"/>
              <a:t>Talk to your county 4-H coordinator about incorporating a graduation ‘walk’  into 4-H Recognition Night.</a:t>
            </a:r>
          </a:p>
        </p:txBody>
      </p:sp>
    </p:spTree>
    <p:extLst>
      <p:ext uri="{BB962C8B-B14F-4D97-AF65-F5344CB8AC3E}">
        <p14:creationId xmlns:p14="http://schemas.microsoft.com/office/powerpoint/2010/main" val="2761643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40913"/>
            <a:ext cx="8596668" cy="844090"/>
          </a:xfrm>
        </p:spPr>
        <p:txBody>
          <a:bodyPr/>
          <a:lstStyle/>
          <a:p>
            <a:r>
              <a:rPr lang="en-US" dirty="0"/>
              <a:t>FAQs</a:t>
            </a:r>
          </a:p>
        </p:txBody>
      </p:sp>
      <p:sp>
        <p:nvSpPr>
          <p:cNvPr id="3" name="Text Placeholder 2"/>
          <p:cNvSpPr>
            <a:spLocks noGrp="1"/>
          </p:cNvSpPr>
          <p:nvPr>
            <p:ph type="body" idx="1"/>
          </p:nvPr>
        </p:nvSpPr>
        <p:spPr>
          <a:xfrm>
            <a:off x="677335" y="1385003"/>
            <a:ext cx="8596668" cy="5312359"/>
          </a:xfrm>
        </p:spPr>
        <p:txBody>
          <a:bodyPr>
            <a:normAutofit fontScale="85000" lnSpcReduction="10000"/>
          </a:bodyPr>
          <a:lstStyle/>
          <a:p>
            <a:r>
              <a:rPr lang="en-US" dirty="0"/>
              <a:t>Can a leader for a 7-19 age club be a leader for an Explorer Club?</a:t>
            </a:r>
          </a:p>
          <a:p>
            <a:pPr marL="342900" indent="-342900">
              <a:buFont typeface="Wingdings" panose="05000000000000000000" pitchFamily="2" charset="2"/>
              <a:buChar char="v"/>
            </a:pPr>
            <a:r>
              <a:rPr lang="en-US" dirty="0"/>
              <a:t>Yes, if the meetings are not held at the same time, or there is another Leader working with the other club when meetings are concurrent. </a:t>
            </a:r>
          </a:p>
          <a:p>
            <a:r>
              <a:rPr lang="en-US" dirty="0"/>
              <a:t>How do I get supplies?</a:t>
            </a:r>
          </a:p>
          <a:p>
            <a:pPr marL="342900" indent="-342900">
              <a:buFont typeface="Wingdings" panose="05000000000000000000" pitchFamily="2" charset="2"/>
              <a:buChar char="v"/>
            </a:pPr>
            <a:r>
              <a:rPr lang="en-US" dirty="0"/>
              <a:t>You may charge dues for your club, which support costs of supplies and/or snacks. You can ask each family to make an “Explorer’s Kit” with scissors, markers, etc. for each child to bring with them. Families can take turns with snacks </a:t>
            </a:r>
            <a:r>
              <a:rPr lang="en-US" dirty="0" smtClean="0">
                <a:solidFill>
                  <a:schemeClr val="bg1">
                    <a:lumMod val="50000"/>
                  </a:schemeClr>
                </a:solidFill>
              </a:rPr>
              <a:t>or </a:t>
            </a:r>
            <a:r>
              <a:rPr lang="en-US" dirty="0">
                <a:solidFill>
                  <a:schemeClr val="bg1">
                    <a:lumMod val="50000"/>
                  </a:schemeClr>
                </a:solidFill>
              </a:rPr>
              <a:t>supplies</a:t>
            </a:r>
            <a:r>
              <a:rPr lang="en-US" dirty="0"/>
              <a:t>. Check with your 4-H office, we may have supplies you can use or borrow.</a:t>
            </a:r>
          </a:p>
          <a:p>
            <a:r>
              <a:rPr lang="en-US" dirty="0"/>
              <a:t>Should we serve snack?</a:t>
            </a:r>
          </a:p>
          <a:p>
            <a:pPr marL="342900" indent="-342900">
              <a:buFont typeface="Wingdings" panose="05000000000000000000" pitchFamily="2" charset="2"/>
              <a:buChar char="v"/>
            </a:pPr>
            <a:r>
              <a:rPr lang="en-US" dirty="0"/>
              <a:t>It depends on how long (and when) your meeting is. A suggestion is to use a nutrition lesson for snack time- be creative! For example, if you are doing a lesson on bugs, you can make ants on a log, or grape and pretzel spiders.</a:t>
            </a:r>
          </a:p>
          <a:p>
            <a:r>
              <a:rPr lang="en-US" dirty="0"/>
              <a:t>Is Community Service required for Explorers?</a:t>
            </a:r>
          </a:p>
          <a:p>
            <a:pPr marL="342900" indent="-342900">
              <a:buFont typeface="Wingdings" panose="05000000000000000000" pitchFamily="2" charset="2"/>
              <a:buChar char="v"/>
            </a:pPr>
            <a:r>
              <a:rPr lang="en-US" dirty="0"/>
              <a:t>Community Service is a large part of the 4-H experience, and one Explorers should participate in. There are many age-appropriate ways for Explorers to care for their community, and this is an opportunity for them to pair up with a 7-19 age club.</a:t>
            </a:r>
          </a:p>
        </p:txBody>
      </p:sp>
    </p:spTree>
    <p:extLst>
      <p:ext uri="{BB962C8B-B14F-4D97-AF65-F5344CB8AC3E}">
        <p14:creationId xmlns:p14="http://schemas.microsoft.com/office/powerpoint/2010/main" val="394841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04479"/>
            <a:ext cx="8596668" cy="704045"/>
          </a:xfrm>
        </p:spPr>
        <p:txBody>
          <a:bodyPr/>
          <a:lstStyle/>
          <a:p>
            <a:r>
              <a:rPr lang="en-US" dirty="0"/>
              <a:t>Adapted from</a:t>
            </a:r>
          </a:p>
        </p:txBody>
      </p:sp>
      <p:sp>
        <p:nvSpPr>
          <p:cNvPr id="3" name="Text Placeholder 2"/>
          <p:cNvSpPr>
            <a:spLocks noGrp="1"/>
          </p:cNvSpPr>
          <p:nvPr>
            <p:ph idx="1"/>
          </p:nvPr>
        </p:nvSpPr>
        <p:spPr>
          <a:xfrm>
            <a:off x="677334" y="2160590"/>
            <a:ext cx="8596668" cy="2337270"/>
          </a:xfrm>
        </p:spPr>
        <p:txBody>
          <a:bodyPr/>
          <a:lstStyle/>
          <a:p>
            <a:r>
              <a:rPr lang="en-US" dirty="0"/>
              <a:t>University of Florida IFAS Extension: </a:t>
            </a:r>
            <a:r>
              <a:rPr lang="en-US" i="1" dirty="0"/>
              <a:t>Florida 4-H Cloverbuds Guide for Staff and Volunteers</a:t>
            </a:r>
          </a:p>
          <a:p>
            <a:r>
              <a:rPr lang="en-US" dirty="0"/>
              <a:t>Iowa State University Extension &amp; Outreach: </a:t>
            </a:r>
            <a:r>
              <a:rPr lang="en-US" i="1" dirty="0"/>
              <a:t>Clover Kids Toolbox</a:t>
            </a:r>
          </a:p>
          <a:p>
            <a:r>
              <a:rPr lang="en-US" dirty="0"/>
              <a:t>University of Illinois Extension: </a:t>
            </a:r>
            <a:r>
              <a:rPr lang="en-US" i="1" dirty="0"/>
              <a:t>Illinois 4-H Cloverbud Leader Guide</a:t>
            </a:r>
          </a:p>
          <a:p>
            <a:r>
              <a:rPr lang="en-US" dirty="0"/>
              <a:t>Montana State University Extension: </a:t>
            </a:r>
            <a:r>
              <a:rPr lang="en-US" i="1" dirty="0"/>
              <a:t>4-H Cloverbuds Agent and Volunteer Leader Guide</a:t>
            </a:r>
          </a:p>
        </p:txBody>
      </p:sp>
    </p:spTree>
    <p:extLst>
      <p:ext uri="{BB962C8B-B14F-4D97-AF65-F5344CB8AC3E}">
        <p14:creationId xmlns:p14="http://schemas.microsoft.com/office/powerpoint/2010/main" val="39109781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conclude your training!</a:t>
            </a:r>
          </a:p>
        </p:txBody>
      </p:sp>
      <p:sp>
        <p:nvSpPr>
          <p:cNvPr id="3" name="Content Placeholder 2"/>
          <p:cNvSpPr>
            <a:spLocks noGrp="1"/>
          </p:cNvSpPr>
          <p:nvPr>
            <p:ph idx="1"/>
          </p:nvPr>
        </p:nvSpPr>
        <p:spPr/>
        <p:txBody>
          <a:bodyPr/>
          <a:lstStyle/>
          <a:p>
            <a:r>
              <a:rPr lang="en-US" dirty="0"/>
              <a:t>Take the UConn 4-H Explorers Leader Quiz </a:t>
            </a:r>
            <a:r>
              <a:rPr lang="en-US" dirty="0">
                <a:hlinkClick r:id="rId2"/>
              </a:rPr>
              <a:t>HERE</a:t>
            </a:r>
            <a:r>
              <a:rPr lang="en-US" dirty="0"/>
              <a:t>.</a:t>
            </a:r>
          </a:p>
          <a:p>
            <a:r>
              <a:rPr lang="en-US" dirty="0"/>
              <a:t>Your County Educator will contact you to help with next steps in setting up your UConn 4-H Explorers Club.</a:t>
            </a:r>
          </a:p>
          <a:p>
            <a:r>
              <a:rPr lang="en-US" dirty="0"/>
              <a:t>Congratulations! Have fun and take pride in being an Explorers Leader.</a:t>
            </a:r>
          </a:p>
        </p:txBody>
      </p:sp>
    </p:spTree>
    <p:extLst>
      <p:ext uri="{BB962C8B-B14F-4D97-AF65-F5344CB8AC3E}">
        <p14:creationId xmlns:p14="http://schemas.microsoft.com/office/powerpoint/2010/main" val="3832590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73487"/>
            <a:ext cx="8596668" cy="1423640"/>
          </a:xfrm>
        </p:spPr>
        <p:txBody>
          <a:bodyPr/>
          <a:lstStyle/>
          <a:p>
            <a:r>
              <a:rPr lang="en-US" dirty="0"/>
              <a:t>Steps to Starting Up a 4-H Explorers Club</a:t>
            </a:r>
          </a:p>
        </p:txBody>
      </p:sp>
      <p:sp>
        <p:nvSpPr>
          <p:cNvPr id="3" name="Text Placeholder 2"/>
          <p:cNvSpPr>
            <a:spLocks noGrp="1"/>
          </p:cNvSpPr>
          <p:nvPr>
            <p:ph type="body" idx="1"/>
          </p:nvPr>
        </p:nvSpPr>
        <p:spPr>
          <a:xfrm>
            <a:off x="677335" y="1797127"/>
            <a:ext cx="8596668" cy="4848372"/>
          </a:xfrm>
        </p:spPr>
        <p:txBody>
          <a:bodyPr>
            <a:normAutofit/>
          </a:bodyPr>
          <a:lstStyle/>
          <a:p>
            <a:pPr marL="342900" indent="-342900">
              <a:buFont typeface="Wingdings" panose="05000000000000000000" pitchFamily="2" charset="2"/>
              <a:buChar char="v"/>
            </a:pPr>
            <a:r>
              <a:rPr lang="en-US" sz="1800" dirty="0"/>
              <a:t>Contact your county 4-H Office to get information on becoming a UConn 4-H Volunteer. Let them know you’re interested in starting an Explorers Club.</a:t>
            </a:r>
          </a:p>
          <a:p>
            <a:pPr marL="342900" indent="-342900">
              <a:buFont typeface="Wingdings" panose="05000000000000000000" pitchFamily="2" charset="2"/>
              <a:buChar char="v"/>
            </a:pPr>
            <a:r>
              <a:rPr lang="en-US" sz="1800" dirty="0">
                <a:solidFill>
                  <a:schemeClr val="bg1">
                    <a:lumMod val="50000"/>
                  </a:schemeClr>
                </a:solidFill>
              </a:rPr>
              <a:t>Meet with your county 4-H Extension Educator to review your goals, go over 4-H paperwork, the application process and answer any questions you may have. Your county person can also help you with enrolling through the on-line 4-H enrollment system.</a:t>
            </a:r>
          </a:p>
          <a:p>
            <a:pPr marL="342900" indent="-342900">
              <a:buFont typeface="Wingdings" panose="05000000000000000000" pitchFamily="2" charset="2"/>
              <a:buChar char="v"/>
            </a:pPr>
            <a:r>
              <a:rPr lang="en-US" sz="1800" dirty="0" smtClean="0"/>
              <a:t>Become </a:t>
            </a:r>
            <a:r>
              <a:rPr lang="en-US" sz="1800" dirty="0"/>
              <a:t>a Registered 4-H </a:t>
            </a:r>
            <a:r>
              <a:rPr lang="en-US" sz="1800" dirty="0" smtClean="0"/>
              <a:t>Volunteer</a:t>
            </a:r>
            <a:r>
              <a:rPr lang="en-US" sz="1800" dirty="0" smtClean="0">
                <a:solidFill>
                  <a:schemeClr val="bg1">
                    <a:lumMod val="50000"/>
                  </a:schemeClr>
                </a:solidFill>
              </a:rPr>
              <a:t> </a:t>
            </a:r>
            <a:r>
              <a:rPr lang="en-US" sz="1800" dirty="0">
                <a:solidFill>
                  <a:schemeClr val="bg1">
                    <a:lumMod val="50000"/>
                  </a:schemeClr>
                </a:solidFill>
              </a:rPr>
              <a:t>(by completing the volunteer application process with your county extension office</a:t>
            </a:r>
            <a:r>
              <a:rPr lang="en-US" sz="1800" dirty="0" smtClean="0">
                <a:solidFill>
                  <a:schemeClr val="bg1">
                    <a:lumMod val="50000"/>
                  </a:schemeClr>
                </a:solidFill>
              </a:rPr>
              <a:t>).</a:t>
            </a:r>
            <a:endParaRPr lang="en-US" sz="1800" dirty="0">
              <a:solidFill>
                <a:schemeClr val="bg1">
                  <a:lumMod val="50000"/>
                </a:schemeClr>
              </a:solidFill>
            </a:endParaRPr>
          </a:p>
          <a:p>
            <a:pPr marL="342900" indent="-342900">
              <a:buFont typeface="Wingdings" panose="05000000000000000000" pitchFamily="2" charset="2"/>
              <a:buChar char="v"/>
            </a:pPr>
            <a:r>
              <a:rPr lang="en-US" sz="1800" dirty="0"/>
              <a:t>Attend a 4-H Explorers volunteer training.</a:t>
            </a:r>
          </a:p>
          <a:p>
            <a:pPr marL="342900" indent="-342900">
              <a:buFont typeface="Wingdings" panose="05000000000000000000" pitchFamily="2" charset="2"/>
              <a:buChar char="v"/>
            </a:pPr>
            <a:r>
              <a:rPr lang="en-US" sz="1800" dirty="0" smtClean="0"/>
              <a:t>Begin </a:t>
            </a:r>
            <a:r>
              <a:rPr lang="en-US" sz="1800" dirty="0"/>
              <a:t>recruiting members. 4-H welcomes all youth regardless of socioeconomic level, race, religion, sex, handicap, or national origin. </a:t>
            </a:r>
          </a:p>
          <a:p>
            <a:pPr marL="342900" indent="-342900">
              <a:buFont typeface="Wingdings" panose="05000000000000000000" pitchFamily="2" charset="2"/>
              <a:buChar char="v"/>
            </a:pPr>
            <a:r>
              <a:rPr lang="en-US" sz="1800" dirty="0"/>
              <a:t>Invite interested parents/caregivers to an informational meeting and review your expectations/plans for your club.</a:t>
            </a:r>
          </a:p>
        </p:txBody>
      </p:sp>
    </p:spTree>
    <p:extLst>
      <p:ext uri="{BB962C8B-B14F-4D97-AF65-F5344CB8AC3E}">
        <p14:creationId xmlns:p14="http://schemas.microsoft.com/office/powerpoint/2010/main" val="110582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798490"/>
            <a:ext cx="8596668" cy="766817"/>
          </a:xfrm>
        </p:spPr>
        <p:txBody>
          <a:bodyPr/>
          <a:lstStyle/>
          <a:p>
            <a:r>
              <a:rPr lang="en-US" dirty="0"/>
              <a:t>Guidelines</a:t>
            </a:r>
          </a:p>
        </p:txBody>
      </p:sp>
      <p:sp>
        <p:nvSpPr>
          <p:cNvPr id="3" name="Text Placeholder 2"/>
          <p:cNvSpPr>
            <a:spLocks noGrp="1"/>
          </p:cNvSpPr>
          <p:nvPr>
            <p:ph type="body" idx="1"/>
          </p:nvPr>
        </p:nvSpPr>
        <p:spPr>
          <a:xfrm>
            <a:off x="677335" y="1565306"/>
            <a:ext cx="8596668" cy="4990039"/>
          </a:xfrm>
        </p:spPr>
        <p:txBody>
          <a:bodyPr>
            <a:normAutofit/>
          </a:bodyPr>
          <a:lstStyle/>
          <a:p>
            <a:r>
              <a:rPr lang="en-US" sz="1200" dirty="0"/>
              <a:t>4-H Explorers</a:t>
            </a:r>
          </a:p>
          <a:p>
            <a:pPr marL="342900" indent="-342900">
              <a:buFont typeface="Wingdings" panose="05000000000000000000" pitchFamily="2" charset="2"/>
              <a:buChar char="v"/>
            </a:pPr>
            <a:r>
              <a:rPr lang="en-US" sz="1200" dirty="0"/>
              <a:t>Are at least 5 years old as old Jan. 1 of the current 4-H year. </a:t>
            </a:r>
          </a:p>
          <a:p>
            <a:pPr marL="342900" indent="-342900">
              <a:buFont typeface="Wingdings" panose="05000000000000000000" pitchFamily="2" charset="2"/>
              <a:buChar char="v"/>
            </a:pPr>
            <a:r>
              <a:rPr lang="en-US" sz="1200" dirty="0"/>
              <a:t>Enroll in the online 4-H enrollment system annually.</a:t>
            </a:r>
          </a:p>
          <a:p>
            <a:pPr marL="342900" indent="-342900">
              <a:buFont typeface="Wingdings" panose="05000000000000000000" pitchFamily="2" charset="2"/>
              <a:buChar char="v"/>
            </a:pPr>
            <a:r>
              <a:rPr lang="en-US" sz="1200" dirty="0"/>
              <a:t>Are enrolled in UConn 4-H: their default project is “UConn Explorers.” Every 4-H </a:t>
            </a:r>
            <a:r>
              <a:rPr lang="en-US" sz="1200" dirty="0">
                <a:solidFill>
                  <a:srgbClr val="00B050"/>
                </a:solidFill>
              </a:rPr>
              <a:t>Explorer</a:t>
            </a:r>
            <a:r>
              <a:rPr lang="en-US" sz="1200" dirty="0"/>
              <a:t> Club is identified as an Explorer Club </a:t>
            </a:r>
            <a:r>
              <a:rPr lang="en-US" sz="1200" dirty="0">
                <a:solidFill>
                  <a:schemeClr val="bg1">
                    <a:lumMod val="50000"/>
                  </a:schemeClr>
                </a:solidFill>
              </a:rPr>
              <a:t>in their club name </a:t>
            </a:r>
            <a:r>
              <a:rPr lang="en-US" sz="1200" dirty="0" smtClean="0"/>
              <a:t>(i.e. </a:t>
            </a:r>
            <a:r>
              <a:rPr lang="en-US" sz="1200" dirty="0"/>
              <a:t>“Cabritos Explorers” or “Litchfield Explorers 4-H Club)</a:t>
            </a:r>
          </a:p>
          <a:p>
            <a:pPr marL="342900" indent="-342900">
              <a:buFont typeface="Wingdings" panose="05000000000000000000" pitchFamily="2" charset="2"/>
              <a:buChar char="v"/>
            </a:pPr>
            <a:r>
              <a:rPr lang="en-US" sz="1200" dirty="0"/>
              <a:t>Engage in an activity-based program (short experiences in an eclectic, fun, and cooperative approach to learning).</a:t>
            </a:r>
          </a:p>
          <a:p>
            <a:pPr marL="342900" indent="-342900">
              <a:buFont typeface="Wingdings" panose="05000000000000000000" pitchFamily="2" charset="2"/>
              <a:buChar char="v"/>
            </a:pPr>
            <a:r>
              <a:rPr lang="en-US" sz="1200" dirty="0"/>
              <a:t>Are not “mini-4-H’ers.” They engage in a specific program focused on the development of 5-6 year-olds. When appropriate, 7 year-old youth (and special needs children) can continue to enroll as an Explorer. Curriculum is provided to Explorers Leaders.</a:t>
            </a:r>
          </a:p>
          <a:p>
            <a:pPr marL="342900" indent="-342900">
              <a:buFont typeface="Wingdings" panose="05000000000000000000" pitchFamily="2" charset="2"/>
              <a:buChar char="v"/>
            </a:pPr>
            <a:r>
              <a:rPr lang="en-US" sz="1200" dirty="0"/>
              <a:t>Engage in county and state activities (including 4-H Fairs) through cooperation-based methods, not through competition. UConn 4-H Explorers at the Fair is a curriculum available to all 4-H Explorers Leaders. Contact your county educator to see how Explorers participate in your fair.</a:t>
            </a:r>
          </a:p>
          <a:p>
            <a:pPr marL="342900" indent="-342900">
              <a:buFont typeface="Wingdings" panose="05000000000000000000" pitchFamily="2" charset="2"/>
              <a:buChar char="v"/>
            </a:pPr>
            <a:r>
              <a:rPr lang="en-US" sz="1200" dirty="0"/>
              <a:t>Clubs are separate from clubs serving 7-19 year-old youth. They have their own Leaders, and 4-H teens may </a:t>
            </a:r>
            <a:r>
              <a:rPr lang="en-US" sz="1200" u="sng" dirty="0"/>
              <a:t>assist</a:t>
            </a:r>
            <a:r>
              <a:rPr lang="en-US" sz="1200" dirty="0"/>
              <a:t> in leadership. Clubs may choose whether or not to include an Explorers group.</a:t>
            </a:r>
          </a:p>
          <a:p>
            <a:pPr marL="342900" indent="-342900">
              <a:buFont typeface="Wingdings" panose="05000000000000000000" pitchFamily="2" charset="2"/>
              <a:buChar char="v"/>
            </a:pPr>
            <a:r>
              <a:rPr lang="en-US" sz="1200" dirty="0"/>
              <a:t>Volunteers receive orientation and training through the UConn 4-H program.</a:t>
            </a:r>
          </a:p>
          <a:p>
            <a:pPr marL="342900" indent="-342900">
              <a:buFont typeface="Wingdings" panose="05000000000000000000" pitchFamily="2" charset="2"/>
              <a:buChar char="v"/>
            </a:pPr>
            <a:r>
              <a:rPr lang="en-US" sz="1200" dirty="0"/>
              <a:t>Use the UConn 4-H Explorers Activity Summary (individually or collectively).</a:t>
            </a:r>
          </a:p>
        </p:txBody>
      </p:sp>
    </p:spTree>
    <p:extLst>
      <p:ext uri="{BB962C8B-B14F-4D97-AF65-F5344CB8AC3E}">
        <p14:creationId xmlns:p14="http://schemas.microsoft.com/office/powerpoint/2010/main" val="1296982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772733"/>
            <a:ext cx="8596668" cy="728180"/>
          </a:xfrm>
        </p:spPr>
        <p:txBody>
          <a:bodyPr/>
          <a:lstStyle/>
          <a:p>
            <a:r>
              <a:rPr lang="en-US" dirty="0"/>
              <a:t>Curriculum</a:t>
            </a:r>
          </a:p>
        </p:txBody>
      </p:sp>
      <p:sp>
        <p:nvSpPr>
          <p:cNvPr id="3" name="Text Placeholder 2"/>
          <p:cNvSpPr>
            <a:spLocks noGrp="1"/>
          </p:cNvSpPr>
          <p:nvPr>
            <p:ph type="body" idx="1"/>
          </p:nvPr>
        </p:nvSpPr>
        <p:spPr>
          <a:xfrm>
            <a:off x="677335" y="1500913"/>
            <a:ext cx="8596668" cy="3886935"/>
          </a:xfrm>
        </p:spPr>
        <p:txBody>
          <a:bodyPr>
            <a:normAutofit/>
          </a:bodyPr>
          <a:lstStyle/>
          <a:p>
            <a:pPr marL="342900" indent="-342900">
              <a:buFont typeface="Wingdings" panose="05000000000000000000" pitchFamily="2" charset="2"/>
              <a:buChar char="v"/>
            </a:pPr>
            <a:r>
              <a:rPr lang="en-US" i="1" dirty="0"/>
              <a:t>The Big Book of 4-H Cloverbud Activities</a:t>
            </a:r>
            <a:r>
              <a:rPr lang="en-US" dirty="0"/>
              <a:t>, Ohio State University</a:t>
            </a:r>
          </a:p>
          <a:p>
            <a:pPr marL="342900" indent="-342900">
              <a:buFont typeface="Wingdings" panose="05000000000000000000" pitchFamily="2" charset="2"/>
              <a:buChar char="v"/>
            </a:pPr>
            <a:r>
              <a:rPr lang="en-US" i="1" dirty="0"/>
              <a:t>4-H </a:t>
            </a:r>
            <a:r>
              <a:rPr lang="en-US" i="1" dirty="0" err="1"/>
              <a:t>Funworks</a:t>
            </a:r>
            <a:r>
              <a:rPr lang="en-US" dirty="0"/>
              <a:t>, University of Minnesota</a:t>
            </a:r>
          </a:p>
          <a:p>
            <a:pPr marL="342900" indent="-342900">
              <a:buFont typeface="Wingdings" panose="05000000000000000000" pitchFamily="2" charset="2"/>
              <a:buChar char="v"/>
            </a:pPr>
            <a:r>
              <a:rPr lang="en-US" dirty="0"/>
              <a:t>UConn 4-H </a:t>
            </a:r>
            <a:r>
              <a:rPr lang="en-US" i="1" dirty="0"/>
              <a:t>Explorers At the Fair</a:t>
            </a:r>
          </a:p>
          <a:p>
            <a:pPr marL="342900" indent="-342900">
              <a:buFont typeface="Wingdings" panose="05000000000000000000" pitchFamily="2" charset="2"/>
              <a:buChar char="v"/>
            </a:pPr>
            <a:r>
              <a:rPr lang="en-US" dirty="0"/>
              <a:t>UConn 4-H </a:t>
            </a:r>
            <a:r>
              <a:rPr lang="en-US" i="1" dirty="0"/>
              <a:t>Explorers </a:t>
            </a:r>
            <a:r>
              <a:rPr lang="en-US" i="1" dirty="0" smtClean="0"/>
              <a:t>Activity Summary</a:t>
            </a:r>
            <a:endParaRPr lang="en-US" i="1" dirty="0"/>
          </a:p>
        </p:txBody>
      </p:sp>
      <p:pic>
        <p:nvPicPr>
          <p:cNvPr id="2050" name="Picture 2" descr="The Big Book of 4-H Cloverbud Activit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1030" y="2466110"/>
            <a:ext cx="2360021" cy="306802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95648" y="4000124"/>
            <a:ext cx="4750130" cy="2031325"/>
          </a:xfrm>
          <a:prstGeom prst="rect">
            <a:avLst/>
          </a:prstGeom>
          <a:noFill/>
        </p:spPr>
        <p:txBody>
          <a:bodyPr wrap="square" rtlCol="0">
            <a:spAutoFit/>
          </a:bodyPr>
          <a:lstStyle/>
          <a:p>
            <a:r>
              <a:rPr lang="en-US" dirty="0"/>
              <a:t>Each UConn 4-H Explorer Club will receive a copy of </a:t>
            </a:r>
            <a:r>
              <a:rPr lang="en-US" i="1" dirty="0"/>
              <a:t>The Big Book of 4-H Cloverbud Activities </a:t>
            </a:r>
            <a:r>
              <a:rPr lang="en-US" dirty="0"/>
              <a:t>from their county office</a:t>
            </a:r>
            <a:r>
              <a:rPr lang="en-US" dirty="0" smtClean="0"/>
              <a:t>.</a:t>
            </a:r>
          </a:p>
          <a:p>
            <a:r>
              <a:rPr lang="en-US" dirty="0" smtClean="0"/>
              <a:t>Other curricula are available on the UConn 4-H </a:t>
            </a:r>
            <a:r>
              <a:rPr lang="en-US" dirty="0"/>
              <a:t>Explorers website: </a:t>
            </a:r>
            <a:r>
              <a:rPr lang="en-US" dirty="0">
                <a:hlinkClick r:id="rId3"/>
              </a:rPr>
              <a:t>https://4-h.extension.uconn.edu/explorers</a:t>
            </a:r>
            <a:r>
              <a:rPr lang="en-US" dirty="0" smtClean="0">
                <a:hlinkClick r:id="rId3"/>
              </a:rPr>
              <a:t>/</a:t>
            </a:r>
            <a:r>
              <a:rPr lang="en-US" dirty="0" smtClean="0"/>
              <a:t> </a:t>
            </a:r>
            <a:endParaRPr lang="en-US" dirty="0" smtClean="0"/>
          </a:p>
          <a:p>
            <a:endParaRPr lang="en-US" dirty="0"/>
          </a:p>
        </p:txBody>
      </p:sp>
    </p:spTree>
    <p:extLst>
      <p:ext uri="{BB962C8B-B14F-4D97-AF65-F5344CB8AC3E}">
        <p14:creationId xmlns:p14="http://schemas.microsoft.com/office/powerpoint/2010/main" val="723960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734096"/>
            <a:ext cx="8596668" cy="869848"/>
          </a:xfrm>
        </p:spPr>
        <p:txBody>
          <a:bodyPr>
            <a:normAutofit/>
          </a:bodyPr>
          <a:lstStyle/>
          <a:p>
            <a:r>
              <a:rPr lang="en-US" sz="2800" dirty="0"/>
              <a:t>Experiential </a:t>
            </a:r>
            <a:r>
              <a:rPr lang="en-US" sz="2800" dirty="0" smtClean="0"/>
              <a:t>Learning</a:t>
            </a:r>
            <a:endParaRPr lang="en-US" sz="2800" dirty="0"/>
          </a:p>
        </p:txBody>
      </p:sp>
      <p:sp>
        <p:nvSpPr>
          <p:cNvPr id="3" name="Text Placeholder 2"/>
          <p:cNvSpPr>
            <a:spLocks noGrp="1"/>
          </p:cNvSpPr>
          <p:nvPr>
            <p:ph type="body" idx="1"/>
          </p:nvPr>
        </p:nvSpPr>
        <p:spPr>
          <a:xfrm>
            <a:off x="769927" y="1603944"/>
            <a:ext cx="5195431" cy="4789892"/>
          </a:xfrm>
        </p:spPr>
        <p:txBody>
          <a:bodyPr>
            <a:normAutofit/>
          </a:bodyPr>
          <a:lstStyle/>
          <a:p>
            <a:r>
              <a:rPr lang="en-US" sz="1800" dirty="0"/>
              <a:t>Experiential learning is the cornerstone of 4-H. It encompasses these steps:</a:t>
            </a:r>
          </a:p>
          <a:p>
            <a:r>
              <a:rPr lang="en-US" sz="1800" dirty="0"/>
              <a:t>Do: Experience</a:t>
            </a:r>
          </a:p>
          <a:p>
            <a:r>
              <a:rPr lang="en-US" sz="1800" dirty="0"/>
              <a:t>	</a:t>
            </a:r>
            <a:r>
              <a:rPr lang="en-US" sz="1400" dirty="0"/>
              <a:t>What is happening? What changes do you see? Can you tell me about this? How did you get this to happen?</a:t>
            </a:r>
          </a:p>
          <a:p>
            <a:r>
              <a:rPr lang="en-US" sz="1800" dirty="0"/>
              <a:t>Reflect: Share &amp; Process</a:t>
            </a:r>
          </a:p>
          <a:p>
            <a:r>
              <a:rPr lang="en-US" sz="1800" dirty="0"/>
              <a:t>	</a:t>
            </a:r>
            <a:r>
              <a:rPr lang="en-US" sz="1400" dirty="0"/>
              <a:t>What do you think about that? Have you ever seen anything like that before? What? Were you surprised by anything?</a:t>
            </a:r>
          </a:p>
          <a:p>
            <a:r>
              <a:rPr lang="en-US" sz="1800" dirty="0"/>
              <a:t>Apply: Generalize &amp; Apply</a:t>
            </a:r>
          </a:p>
          <a:p>
            <a:r>
              <a:rPr lang="en-US" sz="1800" dirty="0"/>
              <a:t>	</a:t>
            </a:r>
            <a:r>
              <a:rPr lang="en-US" sz="1400" dirty="0"/>
              <a:t>How else can you use this? At home? School? What would you do different next time? Can you think of something you’ve seen before similar to this?</a:t>
            </a:r>
          </a:p>
          <a:p>
            <a:endParaRPr lang="en-US" sz="1800" dirty="0"/>
          </a:p>
        </p:txBody>
      </p:sp>
      <p:pic>
        <p:nvPicPr>
          <p:cNvPr id="1026" name="Picture 2" descr="https://4h.tennessee.edu/Picture%20Library/Experiential%20Learning/Experiential-Learning-Model.gif"/>
          <p:cNvPicPr>
            <a:picLocks noChangeAspect="1" noChangeArrowheads="1"/>
          </p:cNvPicPr>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6057950" y="1335274"/>
            <a:ext cx="4600575" cy="4381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031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21972"/>
            <a:ext cx="8596668" cy="1397881"/>
          </a:xfrm>
        </p:spPr>
        <p:txBody>
          <a:bodyPr>
            <a:normAutofit fontScale="90000"/>
          </a:bodyPr>
          <a:lstStyle/>
          <a:p>
            <a:r>
              <a:rPr lang="en-US" dirty="0"/>
              <a:t>Ages and Stages</a:t>
            </a:r>
            <a:br>
              <a:rPr lang="en-US" dirty="0"/>
            </a:br>
            <a:r>
              <a:rPr lang="en-US" sz="2000" dirty="0"/>
              <a:t>*Each Child is unique and will mature in a unique way*</a:t>
            </a:r>
            <a:r>
              <a:rPr lang="en-US" dirty="0"/>
              <a:t/>
            </a:r>
            <a:br>
              <a:rPr lang="en-US" dirty="0"/>
            </a:br>
            <a:endParaRPr lang="en-US" dirty="0"/>
          </a:p>
        </p:txBody>
      </p:sp>
      <p:sp>
        <p:nvSpPr>
          <p:cNvPr id="3" name="Text Placeholder 2"/>
          <p:cNvSpPr>
            <a:spLocks noGrp="1"/>
          </p:cNvSpPr>
          <p:nvPr>
            <p:ph type="body" idx="1"/>
          </p:nvPr>
        </p:nvSpPr>
        <p:spPr>
          <a:xfrm>
            <a:off x="677335" y="1365161"/>
            <a:ext cx="8596668" cy="5164428"/>
          </a:xfrm>
        </p:spPr>
        <p:txBody>
          <a:bodyPr>
            <a:normAutofit lnSpcReduction="10000"/>
          </a:bodyPr>
          <a:lstStyle/>
          <a:p>
            <a:r>
              <a:rPr lang="en-US" sz="2800" dirty="0"/>
              <a:t>Physical Development:</a:t>
            </a:r>
          </a:p>
          <a:p>
            <a:pPr marL="342900" indent="-342900">
              <a:buFont typeface="Arial" panose="020B0604020202020204" pitchFamily="34" charset="0"/>
              <a:buChar char="•"/>
            </a:pPr>
            <a:r>
              <a:rPr lang="en-US" dirty="0"/>
              <a:t>	Muscle Coordination is uneven and incomplete. Large muscles are easier to control than small.</a:t>
            </a:r>
          </a:p>
          <a:p>
            <a:pPr marL="342900" indent="-342900">
              <a:buFont typeface="Arial" panose="020B0604020202020204" pitchFamily="34" charset="0"/>
              <a:buChar char="•"/>
            </a:pPr>
            <a:r>
              <a:rPr lang="en-US" dirty="0"/>
              <a:t>	A period of slow, steady growth.</a:t>
            </a:r>
          </a:p>
          <a:p>
            <a:pPr marL="342900" indent="-342900">
              <a:buFont typeface="Arial" panose="020B0604020202020204" pitchFamily="34" charset="0"/>
              <a:buChar char="•"/>
            </a:pPr>
            <a:r>
              <a:rPr lang="en-US" dirty="0"/>
              <a:t>	May repeat an activity over and over to master it.</a:t>
            </a:r>
          </a:p>
          <a:p>
            <a:r>
              <a:rPr lang="en-US" dirty="0"/>
              <a:t>In Your Club:</a:t>
            </a:r>
          </a:p>
          <a:p>
            <a:pPr marL="342900" indent="-342900">
              <a:buFont typeface="Wingdings" panose="05000000000000000000" pitchFamily="2" charset="2"/>
              <a:buChar char="v"/>
            </a:pPr>
            <a:r>
              <a:rPr lang="en-US" dirty="0"/>
              <a:t>Plan physical activity for each meeting.</a:t>
            </a:r>
          </a:p>
          <a:p>
            <a:pPr marL="342900" indent="-342900">
              <a:buFont typeface="Wingdings" panose="05000000000000000000" pitchFamily="2" charset="2"/>
              <a:buChar char="v"/>
            </a:pPr>
            <a:r>
              <a:rPr lang="en-US" dirty="0"/>
              <a:t>Provide activities that don’t require perfection.</a:t>
            </a:r>
          </a:p>
          <a:p>
            <a:pPr marL="342900" indent="-342900">
              <a:buFont typeface="Wingdings" panose="05000000000000000000" pitchFamily="2" charset="2"/>
              <a:buChar char="v"/>
            </a:pPr>
            <a:r>
              <a:rPr lang="en-US" dirty="0"/>
              <a:t>Provide patient guidance and encouragement for fine motor activities.</a:t>
            </a:r>
          </a:p>
          <a:p>
            <a:pPr marL="342900" indent="-342900">
              <a:buFont typeface="Wingdings" panose="05000000000000000000" pitchFamily="2" charset="2"/>
              <a:buChar char="v"/>
            </a:pPr>
            <a:r>
              <a:rPr lang="en-US" dirty="0"/>
              <a:t>Introduce new skills one at a time.</a:t>
            </a:r>
          </a:p>
          <a:p>
            <a:endParaRPr lang="en-US" dirty="0"/>
          </a:p>
          <a:p>
            <a:endParaRPr lang="en-US" dirty="0"/>
          </a:p>
          <a:p>
            <a:r>
              <a:rPr lang="en-US" dirty="0"/>
              <a:t>	</a:t>
            </a:r>
          </a:p>
        </p:txBody>
      </p:sp>
    </p:spTree>
    <p:extLst>
      <p:ext uri="{BB962C8B-B14F-4D97-AF65-F5344CB8AC3E}">
        <p14:creationId xmlns:p14="http://schemas.microsoft.com/office/powerpoint/2010/main" val="865951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666" y="835125"/>
            <a:ext cx="8298436" cy="4612638"/>
          </a:xfrm>
          <a:prstGeom prst="rect">
            <a:avLst/>
          </a:prstGeom>
        </p:spPr>
      </p:pic>
    </p:spTree>
    <p:extLst>
      <p:ext uri="{BB962C8B-B14F-4D97-AF65-F5344CB8AC3E}">
        <p14:creationId xmlns:p14="http://schemas.microsoft.com/office/powerpoint/2010/main" val="280784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7335" y="540913"/>
            <a:ext cx="8596668" cy="5847008"/>
          </a:xfrm>
        </p:spPr>
        <p:txBody>
          <a:bodyPr>
            <a:normAutofit lnSpcReduction="10000"/>
          </a:bodyPr>
          <a:lstStyle/>
          <a:p>
            <a:r>
              <a:rPr lang="en-US" sz="2800" dirty="0"/>
              <a:t>Cognitive Development</a:t>
            </a:r>
          </a:p>
          <a:p>
            <a:pPr marL="342900" indent="-342900">
              <a:buFont typeface="Arial" panose="020B0604020202020204" pitchFamily="34" charset="0"/>
              <a:buChar char="•"/>
            </a:pPr>
            <a:r>
              <a:rPr lang="en-US" dirty="0"/>
              <a:t>Asks questions and answers them in literal terms.</a:t>
            </a:r>
          </a:p>
          <a:p>
            <a:pPr marL="342900" indent="-342900">
              <a:buFont typeface="Arial" panose="020B0604020202020204" pitchFamily="34" charset="0"/>
              <a:buChar char="•"/>
            </a:pPr>
            <a:r>
              <a:rPr lang="en-US" dirty="0"/>
              <a:t>Learning letters and words.</a:t>
            </a:r>
          </a:p>
          <a:p>
            <a:pPr marL="342900" indent="-342900">
              <a:buFont typeface="Arial" panose="020B0604020202020204" pitchFamily="34" charset="0"/>
              <a:buChar char="•"/>
            </a:pPr>
            <a:r>
              <a:rPr lang="en-US" dirty="0"/>
              <a:t>Short interest span.</a:t>
            </a:r>
          </a:p>
          <a:p>
            <a:pPr marL="342900" indent="-342900">
              <a:buFont typeface="Arial" panose="020B0604020202020204" pitchFamily="34" charset="0"/>
              <a:buChar char="•"/>
            </a:pPr>
            <a:r>
              <a:rPr lang="en-US" dirty="0"/>
              <a:t>Enormous curiosity and delight in discovery.</a:t>
            </a:r>
          </a:p>
          <a:p>
            <a:pPr marL="342900" indent="-342900">
              <a:buFont typeface="Arial" panose="020B0604020202020204" pitchFamily="34" charset="0"/>
              <a:buChar char="•"/>
            </a:pPr>
            <a:r>
              <a:rPr lang="en-US" dirty="0"/>
              <a:t>Can do some abstract thinking, but learn best through active, concrete methods.</a:t>
            </a:r>
          </a:p>
          <a:p>
            <a:r>
              <a:rPr lang="en-US" dirty="0"/>
              <a:t>In Your Club:</a:t>
            </a:r>
          </a:p>
          <a:p>
            <a:pPr marL="342900" indent="-342900">
              <a:buFont typeface="Wingdings" panose="05000000000000000000" pitchFamily="2" charset="2"/>
              <a:buChar char="v"/>
            </a:pPr>
            <a:r>
              <a:rPr lang="en-US" dirty="0"/>
              <a:t>Give instructions verbally and visually.</a:t>
            </a:r>
          </a:p>
          <a:p>
            <a:pPr marL="342900" indent="-342900">
              <a:buFont typeface="Wingdings" panose="05000000000000000000" pitchFamily="2" charset="2"/>
              <a:buChar char="v"/>
            </a:pPr>
            <a:r>
              <a:rPr lang="en-US" dirty="0"/>
              <a:t>Avoid paper and pencil activities that require reading.</a:t>
            </a:r>
          </a:p>
          <a:p>
            <a:pPr marL="342900" indent="-342900">
              <a:buFont typeface="Wingdings" panose="05000000000000000000" pitchFamily="2" charset="2"/>
              <a:buChar char="v"/>
            </a:pPr>
            <a:r>
              <a:rPr lang="en-US" dirty="0"/>
              <a:t>Provide a variety of mediums and materials for learning (manipulatives, glue, paint, etc.).</a:t>
            </a:r>
          </a:p>
          <a:p>
            <a:pPr marL="342900" indent="-342900">
              <a:buFont typeface="Wingdings" panose="05000000000000000000" pitchFamily="2" charset="2"/>
              <a:buChar char="v"/>
            </a:pPr>
            <a:r>
              <a:rPr lang="en-US" dirty="0"/>
              <a:t>Plan short activities with physical exercise in between.</a:t>
            </a:r>
          </a:p>
          <a:p>
            <a:pPr marL="342900" indent="-342900">
              <a:buFont typeface="Wingdings" panose="05000000000000000000" pitchFamily="2" charset="2"/>
              <a:buChar char="v"/>
            </a:pPr>
            <a:r>
              <a:rPr lang="en-US" dirty="0"/>
              <a:t>Plan activities that require sorting, organizing, or classifying.</a:t>
            </a:r>
          </a:p>
          <a:p>
            <a:pPr marL="342900" indent="-342900">
              <a:buFont typeface="Wingdings" panose="05000000000000000000" pitchFamily="2" charset="2"/>
              <a:buChar char="v"/>
            </a:pPr>
            <a:endParaRPr lang="en-US" dirty="0"/>
          </a:p>
        </p:txBody>
      </p:sp>
    </p:spTree>
    <p:extLst>
      <p:ext uri="{BB962C8B-B14F-4D97-AF65-F5344CB8AC3E}">
        <p14:creationId xmlns:p14="http://schemas.microsoft.com/office/powerpoint/2010/main" val="35974134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5094</TotalTime>
  <Words>2838</Words>
  <Application>Microsoft Office PowerPoint</Application>
  <PresentationFormat>Widescreen</PresentationFormat>
  <Paragraphs>233</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Trebuchet MS</vt:lpstr>
      <vt:lpstr>Wingdings</vt:lpstr>
      <vt:lpstr>Wingdings 3</vt:lpstr>
      <vt:lpstr>Facet</vt:lpstr>
      <vt:lpstr>UConn 4-H Explorers Program</vt:lpstr>
      <vt:lpstr>Philosophy</vt:lpstr>
      <vt:lpstr>Steps to Starting Up a 4-H Explorers Club</vt:lpstr>
      <vt:lpstr>Guidelines</vt:lpstr>
      <vt:lpstr>Curriculum</vt:lpstr>
      <vt:lpstr>Experiential Learning</vt:lpstr>
      <vt:lpstr>Ages and Stages *Each Child is unique and will mature in a unique way* </vt:lpstr>
      <vt:lpstr>PowerPoint Presentation</vt:lpstr>
      <vt:lpstr>PowerPoint Presentation</vt:lpstr>
      <vt:lpstr>PowerPoint Presentation</vt:lpstr>
      <vt:lpstr>PowerPoint Presentation</vt:lpstr>
      <vt:lpstr>PowerPoint Presentation</vt:lpstr>
      <vt:lpstr>PowerPoint Presentation</vt:lpstr>
      <vt:lpstr>Planning and Implementing</vt:lpstr>
      <vt:lpstr>Suggested Meeting Outline</vt:lpstr>
      <vt:lpstr>A Successful Explorers Meeting</vt:lpstr>
      <vt:lpstr>Families are Important</vt:lpstr>
      <vt:lpstr>Cooperative Learning</vt:lpstr>
      <vt:lpstr>Positive Learning and Group Management</vt:lpstr>
      <vt:lpstr>PowerPoint Presentation</vt:lpstr>
      <vt:lpstr>Positive Learning and Group Management</vt:lpstr>
      <vt:lpstr>Including Youth with Disabilities</vt:lpstr>
      <vt:lpstr>Activity Summary and Recognition</vt:lpstr>
      <vt:lpstr>Activity Record and Recognition</vt:lpstr>
      <vt:lpstr>Transitioning</vt:lpstr>
      <vt:lpstr>FAQs</vt:lpstr>
      <vt:lpstr>Adapted from</vt:lpstr>
      <vt:lpstr>To conclude your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4-H Explorers Program</dc:title>
  <dc:creator>Pamela Gray</dc:creator>
  <cp:lastModifiedBy>Gray, Pamela</cp:lastModifiedBy>
  <cp:revision>86</cp:revision>
  <cp:lastPrinted>2018-12-05T19:15:40Z</cp:lastPrinted>
  <dcterms:created xsi:type="dcterms:W3CDTF">2016-05-30T13:12:47Z</dcterms:created>
  <dcterms:modified xsi:type="dcterms:W3CDTF">2022-03-21T20:59:04Z</dcterms:modified>
</cp:coreProperties>
</file>